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2" r:id="rId14"/>
    <p:sldId id="268" r:id="rId15"/>
    <p:sldId id="269" r:id="rId16"/>
    <p:sldId id="270" r:id="rId17"/>
    <p:sldId id="271" r:id="rId18"/>
    <p:sldId id="272" r:id="rId19"/>
    <p:sldId id="273" r:id="rId20"/>
    <p:sldId id="274" r:id="rId21"/>
    <p:sldId id="276" r:id="rId22"/>
    <p:sldId id="278" r:id="rId23"/>
    <p:sldId id="279" r:id="rId24"/>
    <p:sldId id="280" r:id="rId25"/>
    <p:sldId id="281" r:id="rId26"/>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showPr>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396" y="36"/>
      </p:cViewPr>
      <p:guideLst>
        <p:guide orient="horz" pos="3072"/>
        <p:guide pos="4096"/>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prstGeom prst="rect">
            <a:avLst/>
          </a:prstGeom>
        </p:spPr>
        <p:txBody>
          <a:bodyPr/>
          <a:lstStyle/>
          <a:p>
            <a:pPr lvl="0"/>
            <a:endParaRPr/>
          </a:p>
        </p:txBody>
      </p:sp>
      <p:sp>
        <p:nvSpPr>
          <p:cNvPr id="102" name="Shape 102"/>
          <p:cNvSpPr>
            <a:spLocks noGrp="1"/>
          </p:cNvSpPr>
          <p:nvPr>
            <p:ph type="body" sz="quarter" idx="1"/>
          </p:nvPr>
        </p:nvSpPr>
        <p:spPr>
          <a:prstGeom prst="rect">
            <a:avLst/>
          </a:prstGeom>
        </p:spPr>
        <p:txBody>
          <a:bodyPr/>
          <a:lstStyle>
            <a:lvl1pPr marL="215900" indent="-215900">
              <a:lnSpc>
                <a:spcPct val="97000"/>
              </a:lnSpc>
              <a:tabLst>
                <a:tab pos="723900" algn="l"/>
                <a:tab pos="1447800" algn="l"/>
                <a:tab pos="2171700" algn="l"/>
                <a:tab pos="2895600" algn="l"/>
                <a:tab pos="3619500" algn="l"/>
                <a:tab pos="4343400" algn="l"/>
                <a:tab pos="5067300" algn="l"/>
              </a:tabLst>
              <a:defRPr sz="1200">
                <a:latin typeface="Arial"/>
                <a:ea typeface="Arial"/>
                <a:cs typeface="Arial"/>
                <a:sym typeface="Arial"/>
              </a:defRPr>
            </a:lvl1pPr>
          </a:lstStyle>
          <a:p>
            <a:pPr lvl="0">
              <a:defRPr sz="1800"/>
            </a:pPr>
            <a:r>
              <a:rPr sz="1200"/>
              <a:t>Figure 4 Hazard Ratio for Death from Specific Causes According to the Occurrence of Moderate or Severe Hypoglycemia. The hazard ratio for death from distributive (vasodilated) shock was significantly higher for patients with moderate or severe hypoglycemia than for those who did not have hypoglycemia. Patients with severe hypoglycemia also had an increased hazard ratio for death from miscellaneous causes. The size of the squares is proportional to the number of deaths.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marL="215900" indent="-215900">
              <a:lnSpc>
                <a:spcPct val="97000"/>
              </a:lnSpc>
              <a:tabLst>
                <a:tab pos="723900" algn="l"/>
                <a:tab pos="1447800" algn="l"/>
                <a:tab pos="2171700" algn="l"/>
                <a:tab pos="2895600" algn="l"/>
                <a:tab pos="3619500" algn="l"/>
                <a:tab pos="4343400" algn="l"/>
                <a:tab pos="5067300" algn="l"/>
              </a:tabLst>
              <a:defRPr sz="1200">
                <a:latin typeface="Arial"/>
                <a:ea typeface="Arial"/>
                <a:cs typeface="Arial"/>
                <a:sym typeface="Arial"/>
              </a:defRPr>
            </a:lvl1pPr>
          </a:lstStyle>
          <a:p>
            <a:pPr lvl="0">
              <a:defRPr sz="1800"/>
            </a:pPr>
            <a:r>
              <a:rPr sz="1200"/>
              <a:t>Figure 3 Kaplan–Meier Estimates of the Time to Discharge from the Intensive Care Unit (ICU) and from the Hospital. Shown are the cumulative proportions of patients who were discharged from the ICU (Panel A), discharged alive from the ICU (Panel B), discharged from the hospital (Panel C), and discharged alive from the hospital (Panel D). For the analysis of the time to discharge from the ICU and the hospital, data for patients who died were censored at the time of death. For the analysis of the time to discharge alive from the ICU and the hospital, data for patients who died were censored at a time point after the last surviving patient had been discharged.35 Plots were drawn for the first 30 days after randomization, for the sake of clarity. The effect size was calculated by Cox proportional-hazards analysis for the entire stay in the ICU and the hospital, except for one patient who was still in the hospital 90 days after the enrollment of the last patient, whose data were censored at 90 days.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prstGeom prst="rect">
            <a:avLst/>
          </a:prstGeom>
        </p:spPr>
        <p:txBody>
          <a:bodyPr/>
          <a:lstStyle/>
          <a:p>
            <a:pPr lvl="0"/>
            <a:endParaRPr/>
          </a:p>
        </p:txBody>
      </p:sp>
      <p:sp>
        <p:nvSpPr>
          <p:cNvPr id="141" name="Shape 141"/>
          <p:cNvSpPr>
            <a:spLocks noGrp="1"/>
          </p:cNvSpPr>
          <p:nvPr>
            <p:ph type="body" sz="quarter" idx="1"/>
          </p:nvPr>
        </p:nvSpPr>
        <p:spPr>
          <a:prstGeom prst="rect">
            <a:avLst/>
          </a:prstGeom>
        </p:spPr>
        <p:txBody>
          <a:bodyPr/>
          <a:lstStyle>
            <a:lvl1pPr marL="215900" indent="-215900">
              <a:lnSpc>
                <a:spcPct val="97000"/>
              </a:lnSpc>
              <a:tabLst>
                <a:tab pos="723900" algn="l"/>
                <a:tab pos="1447800" algn="l"/>
                <a:tab pos="2171700" algn="l"/>
                <a:tab pos="2895600" algn="l"/>
                <a:tab pos="3619500" algn="l"/>
                <a:tab pos="4343400" algn="l"/>
                <a:tab pos="5067300" algn="l"/>
              </a:tabLst>
              <a:defRPr sz="1200">
                <a:latin typeface="Arial"/>
                <a:ea typeface="Arial"/>
                <a:cs typeface="Arial"/>
                <a:sym typeface="Arial"/>
              </a:defRPr>
            </a:lvl1pPr>
          </a:lstStyle>
          <a:p>
            <a:pPr lvl="0">
              <a:defRPr sz="1800"/>
            </a:pPr>
            <a:r>
              <a:rPr sz="1200"/>
              <a:t>Table 1 Nutritional Interventions for Critically Ill Patients, According to Data from Randomized, Controlled Trials.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e sottotitolo">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anchor="b">
            <a:normAutofit/>
          </a:bodyPr>
          <a:lstStyle>
            <a:lvl1pPr defTabSz="584200">
              <a:lnSpc>
                <a:spcPct val="100000"/>
              </a:lnSpc>
              <a:defRPr sz="8000" b="0">
                <a:solidFill>
                  <a:srgbClr val="000000"/>
                </a:solidFill>
                <a:latin typeface="+mn-lt"/>
                <a:ea typeface="+mn-ea"/>
                <a:cs typeface="+mn-cs"/>
                <a:sym typeface="Helvetica Light"/>
              </a:defRPr>
            </a:lvl1pPr>
          </a:lstStyle>
          <a:p>
            <a:pPr lvl="0">
              <a:defRPr sz="1800"/>
            </a:pPr>
            <a:r>
              <a:rPr sz="8000"/>
              <a:t>Titolo Testo</a:t>
            </a:r>
          </a:p>
        </p:txBody>
      </p:sp>
      <p:sp>
        <p:nvSpPr>
          <p:cNvPr id="6" name="Shape 6"/>
          <p:cNvSpPr>
            <a:spLocks noGrp="1"/>
          </p:cNvSpPr>
          <p:nvPr>
            <p:ph type="body" idx="1"/>
          </p:nvPr>
        </p:nvSpPr>
        <p:spPr>
          <a:xfrm>
            <a:off x="1270000" y="5029200"/>
            <a:ext cx="10464800" cy="1130300"/>
          </a:xfrm>
          <a:prstGeom prst="rect">
            <a:avLst/>
          </a:prstGeom>
        </p:spPr>
        <p:txBody>
          <a:bodyPr>
            <a:normAutofit/>
          </a:bodyPr>
          <a:lstStyle>
            <a:lvl1pPr marL="0" indent="0" algn="ctr" defTabSz="584200">
              <a:lnSpc>
                <a:spcPct val="100000"/>
              </a:lnSpc>
              <a:spcBef>
                <a:spcPts val="0"/>
              </a:spcBef>
              <a:buClrTx/>
              <a:buSzTx/>
              <a:buFontTx/>
              <a:buNone/>
              <a:defRPr sz="3200">
                <a:solidFill>
                  <a:srgbClr val="000000"/>
                </a:solidFill>
                <a:latin typeface="+mn-lt"/>
                <a:ea typeface="+mn-ea"/>
                <a:cs typeface="+mn-cs"/>
                <a:sym typeface="Helvetica Light"/>
              </a:defRPr>
            </a:lvl1pPr>
            <a:lvl2pPr marL="0" indent="228600" algn="ctr" defTabSz="584200">
              <a:lnSpc>
                <a:spcPct val="100000"/>
              </a:lnSpc>
              <a:spcBef>
                <a:spcPts val="0"/>
              </a:spcBef>
              <a:buClrTx/>
              <a:buSzTx/>
              <a:buFontTx/>
              <a:buNone/>
              <a:defRPr sz="3200">
                <a:solidFill>
                  <a:srgbClr val="000000"/>
                </a:solidFill>
                <a:latin typeface="+mn-lt"/>
                <a:ea typeface="+mn-ea"/>
                <a:cs typeface="+mn-cs"/>
                <a:sym typeface="Helvetica Light"/>
              </a:defRPr>
            </a:lvl2pPr>
            <a:lvl3pPr marL="0" indent="457200" algn="ctr" defTabSz="584200">
              <a:lnSpc>
                <a:spcPct val="100000"/>
              </a:lnSpc>
              <a:spcBef>
                <a:spcPts val="0"/>
              </a:spcBef>
              <a:buClrTx/>
              <a:buSzTx/>
              <a:buFontTx/>
              <a:buNone/>
              <a:defRPr sz="3200">
                <a:solidFill>
                  <a:srgbClr val="000000"/>
                </a:solidFill>
                <a:latin typeface="+mn-lt"/>
                <a:ea typeface="+mn-ea"/>
                <a:cs typeface="+mn-cs"/>
                <a:sym typeface="Helvetica Light"/>
              </a:defRPr>
            </a:lvl3pPr>
            <a:lvl4pPr marL="0" indent="685800" algn="ctr" defTabSz="584200">
              <a:lnSpc>
                <a:spcPct val="100000"/>
              </a:lnSpc>
              <a:spcBef>
                <a:spcPts val="0"/>
              </a:spcBef>
              <a:buClrTx/>
              <a:buSzTx/>
              <a:buFontTx/>
              <a:buNone/>
              <a:defRPr sz="3200">
                <a:solidFill>
                  <a:srgbClr val="000000"/>
                </a:solidFill>
                <a:latin typeface="+mn-lt"/>
                <a:ea typeface="+mn-ea"/>
                <a:cs typeface="+mn-cs"/>
                <a:sym typeface="Helvetica Light"/>
              </a:defRPr>
            </a:lvl4pPr>
            <a:lvl5pPr marL="0" indent="914400" algn="ctr" defTabSz="584200">
              <a:lnSpc>
                <a:spcPct val="100000"/>
              </a:lnSpc>
              <a:spcBef>
                <a:spcPts val="0"/>
              </a:spcBef>
              <a:buClrTx/>
              <a:buSzTx/>
              <a:buFontTx/>
              <a:buNone/>
              <a:defRPr sz="3200">
                <a:solidFill>
                  <a:srgbClr val="000000"/>
                </a:solidFill>
                <a:latin typeface="+mn-lt"/>
                <a:ea typeface="+mn-ea"/>
                <a:cs typeface="+mn-cs"/>
                <a:sym typeface="Helvetica Light"/>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b="0">
                <a:solidFill>
                  <a:srgbClr val="000000"/>
                </a:solidFill>
              </a:defRPr>
            </a:pPr>
            <a:r>
              <a:rPr sz="3600" b="1">
                <a:solidFill>
                  <a:srgbClr val="FFFFFF"/>
                </a:solidFill>
              </a:rPr>
              <a:t>Titolo Testo</a:t>
            </a:r>
          </a:p>
        </p:txBody>
      </p:sp>
      <p:sp>
        <p:nvSpPr>
          <p:cNvPr id="32" name="Shape 32"/>
          <p:cNvSpPr>
            <a:spLocks noGrp="1"/>
          </p:cNvSpPr>
          <p:nvPr>
            <p:ph type="body" idx="1"/>
          </p:nvPr>
        </p:nvSpPr>
        <p:spPr>
          <a:prstGeom prst="rect">
            <a:avLst/>
          </a:prstGeom>
        </p:spPr>
        <p:txBody>
          <a:bodyPr/>
          <a:lstStyle/>
          <a:p>
            <a:pPr lvl="0">
              <a:defRPr sz="1800">
                <a:solidFill>
                  <a:srgbClr val="000000"/>
                </a:solidFill>
              </a:defRPr>
            </a:pPr>
            <a:r>
              <a:rPr sz="2400">
                <a:solidFill>
                  <a:srgbClr val="FFFFFF"/>
                </a:solidFill>
              </a:rPr>
              <a:t>Corpo livello uno</a:t>
            </a:r>
          </a:p>
          <a:p>
            <a:pPr lvl="1">
              <a:defRPr sz="1800">
                <a:solidFill>
                  <a:srgbClr val="000000"/>
                </a:solidFill>
              </a:defRPr>
            </a:pPr>
            <a:r>
              <a:rPr sz="2400">
                <a:solidFill>
                  <a:srgbClr val="FFFFFF"/>
                </a:solidFill>
              </a:rPr>
              <a:t>Corpo livello due</a:t>
            </a:r>
          </a:p>
          <a:p>
            <a:pPr lvl="2">
              <a:defRPr sz="1800">
                <a:solidFill>
                  <a:srgbClr val="000000"/>
                </a:solidFill>
              </a:defRPr>
            </a:pPr>
            <a:r>
              <a:rPr sz="2400">
                <a:solidFill>
                  <a:srgbClr val="FFFFFF"/>
                </a:solidFill>
              </a:rPr>
              <a:t>Corpo livello tre</a:t>
            </a:r>
          </a:p>
          <a:p>
            <a:pPr lvl="3">
              <a:defRPr sz="1800">
                <a:solidFill>
                  <a:srgbClr val="000000"/>
                </a:solidFill>
              </a:defRPr>
            </a:pPr>
            <a:r>
              <a:rPr sz="2400">
                <a:solidFill>
                  <a:srgbClr val="FFFFFF"/>
                </a:solidFill>
              </a:rPr>
              <a:t>Corpo livello quattro</a:t>
            </a:r>
          </a:p>
          <a:p>
            <a:pPr lvl="4">
              <a:defRPr sz="1800">
                <a:solidFill>
                  <a:srgbClr val="000000"/>
                </a:solidFill>
              </a:defRPr>
            </a:pPr>
            <a:r>
              <a:rPr sz="2400">
                <a:solidFill>
                  <a:srgbClr val="FFFFFF"/>
                </a:solidFill>
              </a:rPr>
              <a:t>Livello 5</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b="0">
                <a:solidFill>
                  <a:srgbClr val="000000"/>
                </a:solidFill>
              </a:defRPr>
            </a:pPr>
            <a:r>
              <a:rPr sz="3600" b="1">
                <a:solidFill>
                  <a:srgbClr val="FFFFFF"/>
                </a:solidFill>
              </a:rPr>
              <a:t>Titolo Testo</a:t>
            </a:r>
          </a:p>
        </p:txBody>
      </p:sp>
      <p:sp>
        <p:nvSpPr>
          <p:cNvPr id="35" name="Shape 35"/>
          <p:cNvSpPr>
            <a:spLocks noGrp="1"/>
          </p:cNvSpPr>
          <p:nvPr>
            <p:ph type="body" idx="1"/>
          </p:nvPr>
        </p:nvSpPr>
        <p:spPr>
          <a:prstGeom prst="rect">
            <a:avLst/>
          </a:prstGeom>
        </p:spPr>
        <p:txBody>
          <a:bodyPr/>
          <a:lstStyle/>
          <a:p>
            <a:pPr lvl="0">
              <a:defRPr sz="1800">
                <a:solidFill>
                  <a:srgbClr val="000000"/>
                </a:solidFill>
              </a:defRPr>
            </a:pPr>
            <a:r>
              <a:rPr sz="2400">
                <a:solidFill>
                  <a:srgbClr val="FFFFFF"/>
                </a:solidFill>
              </a:rPr>
              <a:t>Corpo livello uno</a:t>
            </a:r>
          </a:p>
          <a:p>
            <a:pPr lvl="1">
              <a:defRPr sz="1800">
                <a:solidFill>
                  <a:srgbClr val="000000"/>
                </a:solidFill>
              </a:defRPr>
            </a:pPr>
            <a:r>
              <a:rPr sz="2400">
                <a:solidFill>
                  <a:srgbClr val="FFFFFF"/>
                </a:solidFill>
              </a:rPr>
              <a:t>Corpo livello due</a:t>
            </a:r>
          </a:p>
          <a:p>
            <a:pPr lvl="2">
              <a:defRPr sz="1800">
                <a:solidFill>
                  <a:srgbClr val="000000"/>
                </a:solidFill>
              </a:defRPr>
            </a:pPr>
            <a:r>
              <a:rPr sz="2400">
                <a:solidFill>
                  <a:srgbClr val="FFFFFF"/>
                </a:solidFill>
              </a:rPr>
              <a:t>Corpo livello tre</a:t>
            </a:r>
          </a:p>
          <a:p>
            <a:pPr lvl="3">
              <a:defRPr sz="1800">
                <a:solidFill>
                  <a:srgbClr val="000000"/>
                </a:solidFill>
              </a:defRPr>
            </a:pPr>
            <a:r>
              <a:rPr sz="2400">
                <a:solidFill>
                  <a:srgbClr val="FFFFFF"/>
                </a:solidFill>
              </a:rPr>
              <a:t>Corpo livello quattro</a:t>
            </a:r>
          </a:p>
          <a:p>
            <a:pPr lvl="4">
              <a:defRPr sz="1800">
                <a:solidFill>
                  <a:srgbClr val="000000"/>
                </a:solidFill>
              </a:defRPr>
            </a:pPr>
            <a:r>
              <a:rPr sz="2400">
                <a:solidFill>
                  <a:srgbClr val="FFFFFF"/>
                </a:solidFill>
              </a:rPr>
              <a:t>Livello 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bg>
      <p:bgPr>
        <a:solidFill>
          <a:srgbClr val="FFFFFF"/>
        </a:solid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270000" y="6718300"/>
            <a:ext cx="10464800" cy="1422400"/>
          </a:xfrm>
          <a:prstGeom prst="rect">
            <a:avLst/>
          </a:prstGeom>
        </p:spPr>
        <p:txBody>
          <a:bodyPr anchor="b">
            <a:normAutofit/>
          </a:bodyPr>
          <a:lstStyle>
            <a:lvl1pPr defTabSz="584200">
              <a:lnSpc>
                <a:spcPct val="100000"/>
              </a:lnSpc>
              <a:defRPr sz="8000" b="0">
                <a:solidFill>
                  <a:srgbClr val="000000"/>
                </a:solidFill>
                <a:latin typeface="+mn-lt"/>
                <a:ea typeface="+mn-ea"/>
                <a:cs typeface="+mn-cs"/>
                <a:sym typeface="Helvetica Light"/>
              </a:defRPr>
            </a:lvl1pPr>
          </a:lstStyle>
          <a:p>
            <a:pPr lvl="0">
              <a:defRPr sz="1800"/>
            </a:pPr>
            <a:r>
              <a:rPr sz="8000"/>
              <a:t>Titolo Testo</a:t>
            </a:r>
          </a:p>
        </p:txBody>
      </p:sp>
      <p:sp>
        <p:nvSpPr>
          <p:cNvPr id="9" name="Shape 9"/>
          <p:cNvSpPr>
            <a:spLocks noGrp="1"/>
          </p:cNvSpPr>
          <p:nvPr>
            <p:ph type="body" idx="1"/>
          </p:nvPr>
        </p:nvSpPr>
        <p:spPr>
          <a:xfrm>
            <a:off x="1270000" y="8191500"/>
            <a:ext cx="10464800" cy="1130300"/>
          </a:xfrm>
          <a:prstGeom prst="rect">
            <a:avLst/>
          </a:prstGeom>
        </p:spPr>
        <p:txBody>
          <a:bodyPr>
            <a:normAutofit/>
          </a:bodyPr>
          <a:lstStyle>
            <a:lvl1pPr marL="0" indent="0" algn="ctr" defTabSz="584200">
              <a:lnSpc>
                <a:spcPct val="100000"/>
              </a:lnSpc>
              <a:spcBef>
                <a:spcPts val="0"/>
              </a:spcBef>
              <a:buClrTx/>
              <a:buSzTx/>
              <a:buFontTx/>
              <a:buNone/>
              <a:defRPr sz="3200">
                <a:solidFill>
                  <a:srgbClr val="000000"/>
                </a:solidFill>
                <a:latin typeface="+mn-lt"/>
                <a:ea typeface="+mn-ea"/>
                <a:cs typeface="+mn-cs"/>
                <a:sym typeface="Helvetica Light"/>
              </a:defRPr>
            </a:lvl1pPr>
            <a:lvl2pPr marL="0" indent="228600" algn="ctr" defTabSz="584200">
              <a:lnSpc>
                <a:spcPct val="100000"/>
              </a:lnSpc>
              <a:spcBef>
                <a:spcPts val="0"/>
              </a:spcBef>
              <a:buClrTx/>
              <a:buSzTx/>
              <a:buFontTx/>
              <a:buNone/>
              <a:defRPr sz="3200">
                <a:solidFill>
                  <a:srgbClr val="000000"/>
                </a:solidFill>
                <a:latin typeface="+mn-lt"/>
                <a:ea typeface="+mn-ea"/>
                <a:cs typeface="+mn-cs"/>
                <a:sym typeface="Helvetica Light"/>
              </a:defRPr>
            </a:lvl2pPr>
            <a:lvl3pPr marL="0" indent="457200" algn="ctr" defTabSz="584200">
              <a:lnSpc>
                <a:spcPct val="100000"/>
              </a:lnSpc>
              <a:spcBef>
                <a:spcPts val="0"/>
              </a:spcBef>
              <a:buClrTx/>
              <a:buSzTx/>
              <a:buFontTx/>
              <a:buNone/>
              <a:defRPr sz="3200">
                <a:solidFill>
                  <a:srgbClr val="000000"/>
                </a:solidFill>
                <a:latin typeface="+mn-lt"/>
                <a:ea typeface="+mn-ea"/>
                <a:cs typeface="+mn-cs"/>
                <a:sym typeface="Helvetica Light"/>
              </a:defRPr>
            </a:lvl3pPr>
            <a:lvl4pPr marL="0" indent="685800" algn="ctr" defTabSz="584200">
              <a:lnSpc>
                <a:spcPct val="100000"/>
              </a:lnSpc>
              <a:spcBef>
                <a:spcPts val="0"/>
              </a:spcBef>
              <a:buClrTx/>
              <a:buSzTx/>
              <a:buFontTx/>
              <a:buNone/>
              <a:defRPr sz="3200">
                <a:solidFill>
                  <a:srgbClr val="000000"/>
                </a:solidFill>
                <a:latin typeface="+mn-lt"/>
                <a:ea typeface="+mn-ea"/>
                <a:cs typeface="+mn-cs"/>
                <a:sym typeface="Helvetica Light"/>
              </a:defRPr>
            </a:lvl4pPr>
            <a:lvl5pPr marL="0" indent="914400" algn="ctr" defTabSz="584200">
              <a:lnSpc>
                <a:spcPct val="100000"/>
              </a:lnSpc>
              <a:spcBef>
                <a:spcPts val="0"/>
              </a:spcBef>
              <a:buClrTx/>
              <a:buSzTx/>
              <a:buFontTx/>
              <a:buNone/>
              <a:defRPr sz="3200">
                <a:solidFill>
                  <a:srgbClr val="000000"/>
                </a:solidFill>
                <a:latin typeface="+mn-lt"/>
                <a:ea typeface="+mn-ea"/>
                <a:cs typeface="+mn-cs"/>
                <a:sym typeface="Helvetica Light"/>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bg>
      <p:bgPr>
        <a:solidFill>
          <a:srgbClr val="FFFFFF"/>
        </a:soli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270000" y="3225800"/>
            <a:ext cx="10464800" cy="3302000"/>
          </a:xfrm>
          <a:prstGeom prst="rect">
            <a:avLst/>
          </a:prstGeom>
        </p:spPr>
        <p:txBody>
          <a:bodyPr>
            <a:normAutofit/>
          </a:bodyPr>
          <a:lstStyle>
            <a:lvl1pPr defTabSz="584200">
              <a:lnSpc>
                <a:spcPct val="100000"/>
              </a:lnSpc>
              <a:defRPr sz="8000" b="0">
                <a:solidFill>
                  <a:srgbClr val="000000"/>
                </a:solidFill>
                <a:latin typeface="+mn-lt"/>
                <a:ea typeface="+mn-ea"/>
                <a:cs typeface="+mn-cs"/>
                <a:sym typeface="Helvetica Light"/>
              </a:defRPr>
            </a:lvl1pPr>
          </a:lstStyle>
          <a:p>
            <a:pPr lvl="0">
              <a:defRPr sz="1800"/>
            </a:pPr>
            <a:r>
              <a:rPr sz="8000"/>
              <a:t>Titolo Testo</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bg>
      <p:bgPr>
        <a:solidFill>
          <a:srgbClr val="FFFFFF"/>
        </a:solidFill>
        <a:effectLst/>
      </p:bgPr>
    </p:bg>
    <p:spTree>
      <p:nvGrpSpPr>
        <p:cNvPr id="1" name=""/>
        <p:cNvGrpSpPr/>
        <p:nvPr/>
      </p:nvGrpSpPr>
      <p:grpSpPr>
        <a:xfrm>
          <a:off x="0" y="0"/>
          <a:ext cx="0" cy="0"/>
          <a:chOff x="0" y="0"/>
          <a:chExt cx="0" cy="0"/>
        </a:xfrm>
      </p:grpSpPr>
      <p:sp>
        <p:nvSpPr>
          <p:cNvPr id="13" name="Shape 13"/>
          <p:cNvSpPr>
            <a:spLocks noGrp="1"/>
          </p:cNvSpPr>
          <p:nvPr>
            <p:ph type="title"/>
          </p:nvPr>
        </p:nvSpPr>
        <p:spPr>
          <a:xfrm>
            <a:off x="952500" y="635000"/>
            <a:ext cx="5334000" cy="3987800"/>
          </a:xfrm>
          <a:prstGeom prst="rect">
            <a:avLst/>
          </a:prstGeom>
        </p:spPr>
        <p:txBody>
          <a:bodyPr anchor="b">
            <a:normAutofit/>
          </a:bodyPr>
          <a:lstStyle>
            <a:lvl1pPr defTabSz="584200">
              <a:lnSpc>
                <a:spcPct val="100000"/>
              </a:lnSpc>
              <a:defRPr sz="6000" b="0">
                <a:solidFill>
                  <a:srgbClr val="000000"/>
                </a:solidFill>
                <a:latin typeface="+mn-lt"/>
                <a:ea typeface="+mn-ea"/>
                <a:cs typeface="+mn-cs"/>
                <a:sym typeface="Helvetica Light"/>
              </a:defRPr>
            </a:lvl1pPr>
          </a:lstStyle>
          <a:p>
            <a:pPr lvl="0">
              <a:defRPr sz="1800"/>
            </a:pPr>
            <a:r>
              <a:rPr sz="6000"/>
              <a:t>Titolo Testo</a:t>
            </a:r>
          </a:p>
        </p:txBody>
      </p:sp>
      <p:sp>
        <p:nvSpPr>
          <p:cNvPr id="14" name="Shape 14"/>
          <p:cNvSpPr>
            <a:spLocks noGrp="1"/>
          </p:cNvSpPr>
          <p:nvPr>
            <p:ph type="body" idx="1"/>
          </p:nvPr>
        </p:nvSpPr>
        <p:spPr>
          <a:xfrm>
            <a:off x="952500" y="4762500"/>
            <a:ext cx="5334000" cy="4102100"/>
          </a:xfrm>
          <a:prstGeom prst="rect">
            <a:avLst/>
          </a:prstGeom>
        </p:spPr>
        <p:txBody>
          <a:bodyPr>
            <a:normAutofit/>
          </a:bodyPr>
          <a:lstStyle>
            <a:lvl1pPr marL="0" indent="0" algn="ctr" defTabSz="584200">
              <a:lnSpc>
                <a:spcPct val="100000"/>
              </a:lnSpc>
              <a:spcBef>
                <a:spcPts val="0"/>
              </a:spcBef>
              <a:buClrTx/>
              <a:buSzTx/>
              <a:buFontTx/>
              <a:buNone/>
              <a:defRPr sz="3200">
                <a:solidFill>
                  <a:srgbClr val="000000"/>
                </a:solidFill>
                <a:latin typeface="+mn-lt"/>
                <a:ea typeface="+mn-ea"/>
                <a:cs typeface="+mn-cs"/>
                <a:sym typeface="Helvetica Light"/>
              </a:defRPr>
            </a:lvl1pPr>
            <a:lvl2pPr marL="0" indent="228600" algn="ctr" defTabSz="584200">
              <a:lnSpc>
                <a:spcPct val="100000"/>
              </a:lnSpc>
              <a:spcBef>
                <a:spcPts val="0"/>
              </a:spcBef>
              <a:buClrTx/>
              <a:buSzTx/>
              <a:buFontTx/>
              <a:buNone/>
              <a:defRPr sz="3200">
                <a:solidFill>
                  <a:srgbClr val="000000"/>
                </a:solidFill>
                <a:latin typeface="+mn-lt"/>
                <a:ea typeface="+mn-ea"/>
                <a:cs typeface="+mn-cs"/>
                <a:sym typeface="Helvetica Light"/>
              </a:defRPr>
            </a:lvl2pPr>
            <a:lvl3pPr marL="0" indent="457200" algn="ctr" defTabSz="584200">
              <a:lnSpc>
                <a:spcPct val="100000"/>
              </a:lnSpc>
              <a:spcBef>
                <a:spcPts val="0"/>
              </a:spcBef>
              <a:buClrTx/>
              <a:buSzTx/>
              <a:buFontTx/>
              <a:buNone/>
              <a:defRPr sz="3200">
                <a:solidFill>
                  <a:srgbClr val="000000"/>
                </a:solidFill>
                <a:latin typeface="+mn-lt"/>
                <a:ea typeface="+mn-ea"/>
                <a:cs typeface="+mn-cs"/>
                <a:sym typeface="Helvetica Light"/>
              </a:defRPr>
            </a:lvl3pPr>
            <a:lvl4pPr marL="0" indent="685800" algn="ctr" defTabSz="584200">
              <a:lnSpc>
                <a:spcPct val="100000"/>
              </a:lnSpc>
              <a:spcBef>
                <a:spcPts val="0"/>
              </a:spcBef>
              <a:buClrTx/>
              <a:buSzTx/>
              <a:buFontTx/>
              <a:buNone/>
              <a:defRPr sz="3200">
                <a:solidFill>
                  <a:srgbClr val="000000"/>
                </a:solidFill>
                <a:latin typeface="+mn-lt"/>
                <a:ea typeface="+mn-ea"/>
                <a:cs typeface="+mn-cs"/>
                <a:sym typeface="Helvetica Light"/>
              </a:defRPr>
            </a:lvl4pPr>
            <a:lvl5pPr marL="0" indent="914400" algn="ctr" defTabSz="584200">
              <a:lnSpc>
                <a:spcPct val="100000"/>
              </a:lnSpc>
              <a:spcBef>
                <a:spcPts val="0"/>
              </a:spcBef>
              <a:buClrTx/>
              <a:buSzTx/>
              <a:buFontTx/>
              <a:buNone/>
              <a:defRPr sz="3200">
                <a:solidFill>
                  <a:srgbClr val="000000"/>
                </a:solidFill>
                <a:latin typeface="+mn-lt"/>
                <a:ea typeface="+mn-ea"/>
                <a:cs typeface="+mn-cs"/>
                <a:sym typeface="Helvetica Light"/>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bg>
      <p:bgPr>
        <a:solidFill>
          <a:srgbClr val="FFFFFF"/>
        </a:solidFill>
        <a:effectLst/>
      </p:bgPr>
    </p:bg>
    <p:spTree>
      <p:nvGrpSpPr>
        <p:cNvPr id="1" name=""/>
        <p:cNvGrpSpPr/>
        <p:nvPr/>
      </p:nvGrpSpPr>
      <p:grpSpPr>
        <a:xfrm>
          <a:off x="0" y="0"/>
          <a:ext cx="0" cy="0"/>
          <a:chOff x="0" y="0"/>
          <a:chExt cx="0" cy="0"/>
        </a:xfrm>
      </p:grpSpPr>
      <p:sp>
        <p:nvSpPr>
          <p:cNvPr id="16" name="Shape 16"/>
          <p:cNvSpPr>
            <a:spLocks noGrp="1"/>
          </p:cNvSpPr>
          <p:nvPr>
            <p:ph type="title"/>
          </p:nvPr>
        </p:nvSpPr>
        <p:spPr>
          <a:xfrm>
            <a:off x="952500" y="444500"/>
            <a:ext cx="11099800" cy="2159000"/>
          </a:xfrm>
          <a:prstGeom prst="rect">
            <a:avLst/>
          </a:prstGeom>
        </p:spPr>
        <p:txBody>
          <a:bodyPr>
            <a:normAutofit/>
          </a:bodyPr>
          <a:lstStyle>
            <a:lvl1pPr defTabSz="584200">
              <a:lnSpc>
                <a:spcPct val="100000"/>
              </a:lnSpc>
              <a:defRPr sz="8000" b="0">
                <a:solidFill>
                  <a:srgbClr val="000000"/>
                </a:solidFill>
                <a:latin typeface="+mn-lt"/>
                <a:ea typeface="+mn-ea"/>
                <a:cs typeface="+mn-cs"/>
                <a:sym typeface="Helvetica Light"/>
              </a:defRPr>
            </a:lvl1pPr>
          </a:lstStyle>
          <a:p>
            <a:pPr lvl="0">
              <a:defRPr sz="1800"/>
            </a:pPr>
            <a:r>
              <a:rPr sz="8000"/>
              <a:t>Titolo Testo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bg>
      <p:bgPr>
        <a:solidFill>
          <a:srgbClr val="FFFFFF"/>
        </a:solidFill>
        <a:effectLst/>
      </p:bgPr>
    </p:bg>
    <p:spTree>
      <p:nvGrpSpPr>
        <p:cNvPr id="1" name=""/>
        <p:cNvGrpSpPr/>
        <p:nvPr/>
      </p:nvGrpSpPr>
      <p:grpSpPr>
        <a:xfrm>
          <a:off x="0" y="0"/>
          <a:ext cx="0" cy="0"/>
          <a:chOff x="0" y="0"/>
          <a:chExt cx="0" cy="0"/>
        </a:xfrm>
      </p:grpSpPr>
      <p:sp>
        <p:nvSpPr>
          <p:cNvPr id="18" name="Shape 18"/>
          <p:cNvSpPr>
            <a:spLocks noGrp="1"/>
          </p:cNvSpPr>
          <p:nvPr>
            <p:ph type="title"/>
          </p:nvPr>
        </p:nvSpPr>
        <p:spPr>
          <a:xfrm>
            <a:off x="952500" y="444500"/>
            <a:ext cx="11099800" cy="2159000"/>
          </a:xfrm>
          <a:prstGeom prst="rect">
            <a:avLst/>
          </a:prstGeom>
        </p:spPr>
        <p:txBody>
          <a:bodyPr>
            <a:normAutofit/>
          </a:bodyPr>
          <a:lstStyle>
            <a:lvl1pPr defTabSz="584200">
              <a:lnSpc>
                <a:spcPct val="100000"/>
              </a:lnSpc>
              <a:defRPr sz="8000" b="0">
                <a:solidFill>
                  <a:srgbClr val="000000"/>
                </a:solidFill>
                <a:latin typeface="+mn-lt"/>
                <a:ea typeface="+mn-ea"/>
                <a:cs typeface="+mn-cs"/>
                <a:sym typeface="Helvetica Light"/>
              </a:defRPr>
            </a:lvl1pPr>
          </a:lstStyle>
          <a:p>
            <a:pPr lvl="0">
              <a:defRPr sz="1800"/>
            </a:pPr>
            <a:r>
              <a:rPr sz="8000"/>
              <a:t>Titolo Testo</a:t>
            </a:r>
          </a:p>
        </p:txBody>
      </p:sp>
      <p:sp>
        <p:nvSpPr>
          <p:cNvPr id="19" name="Shape 19"/>
          <p:cNvSpPr>
            <a:spLocks noGrp="1"/>
          </p:cNvSpPr>
          <p:nvPr>
            <p:ph type="body" idx="1"/>
          </p:nvPr>
        </p:nvSpPr>
        <p:spPr>
          <a:xfrm>
            <a:off x="952500" y="2603500"/>
            <a:ext cx="11099800" cy="6286500"/>
          </a:xfrm>
          <a:prstGeom prst="rect">
            <a:avLst/>
          </a:prstGeom>
        </p:spPr>
        <p:txBody>
          <a:bodyPr anchor="ctr">
            <a:normAutofit/>
          </a:bodyPr>
          <a:lstStyle>
            <a:lvl1pPr marL="444500" indent="-444500" defTabSz="584200">
              <a:lnSpc>
                <a:spcPct val="100000"/>
              </a:lnSpc>
              <a:spcBef>
                <a:spcPts val="4200"/>
              </a:spcBef>
              <a:buClrTx/>
              <a:buSzPct val="75000"/>
              <a:buFontTx/>
              <a:defRPr sz="3600">
                <a:solidFill>
                  <a:srgbClr val="000000"/>
                </a:solidFill>
                <a:latin typeface="+mn-lt"/>
                <a:ea typeface="+mn-ea"/>
                <a:cs typeface="+mn-cs"/>
                <a:sym typeface="Helvetica Light"/>
              </a:defRPr>
            </a:lvl1pPr>
            <a:lvl2pPr marL="889000" indent="-444500" defTabSz="584200">
              <a:lnSpc>
                <a:spcPct val="100000"/>
              </a:lnSpc>
              <a:spcBef>
                <a:spcPts val="4200"/>
              </a:spcBef>
              <a:buClrTx/>
              <a:buFontTx/>
              <a:buChar char="•"/>
              <a:defRPr sz="3600">
                <a:solidFill>
                  <a:srgbClr val="000000"/>
                </a:solidFill>
                <a:latin typeface="+mn-lt"/>
                <a:ea typeface="+mn-ea"/>
                <a:cs typeface="+mn-cs"/>
                <a:sym typeface="Helvetica Light"/>
              </a:defRPr>
            </a:lvl2pPr>
            <a:lvl3pPr marL="1333500" indent="-444500" defTabSz="584200">
              <a:lnSpc>
                <a:spcPct val="100000"/>
              </a:lnSpc>
              <a:spcBef>
                <a:spcPts val="4200"/>
              </a:spcBef>
              <a:buClrTx/>
              <a:buSzPct val="75000"/>
              <a:buFontTx/>
              <a:buChar char="•"/>
              <a:defRPr sz="3600">
                <a:solidFill>
                  <a:srgbClr val="000000"/>
                </a:solidFill>
                <a:latin typeface="+mn-lt"/>
                <a:ea typeface="+mn-ea"/>
                <a:cs typeface="+mn-cs"/>
                <a:sym typeface="Helvetica Light"/>
              </a:defRPr>
            </a:lvl3pPr>
            <a:lvl4pPr marL="1778000" indent="-444500" defTabSz="584200">
              <a:lnSpc>
                <a:spcPct val="100000"/>
              </a:lnSpc>
              <a:spcBef>
                <a:spcPts val="4200"/>
              </a:spcBef>
              <a:buClrTx/>
              <a:buFontTx/>
              <a:buChar char="•"/>
              <a:defRPr sz="3600">
                <a:solidFill>
                  <a:srgbClr val="000000"/>
                </a:solidFill>
                <a:latin typeface="+mn-lt"/>
                <a:ea typeface="+mn-ea"/>
                <a:cs typeface="+mn-cs"/>
                <a:sym typeface="Helvetica Light"/>
              </a:defRPr>
            </a:lvl4pPr>
            <a:lvl5pPr marL="2222500" indent="-444500" defTabSz="584200">
              <a:lnSpc>
                <a:spcPct val="100000"/>
              </a:lnSpc>
              <a:spcBef>
                <a:spcPts val="4200"/>
              </a:spcBef>
              <a:buClrTx/>
              <a:buSzPct val="75000"/>
              <a:buFontTx/>
              <a:buChar char="•"/>
              <a:defRPr sz="3600">
                <a:solidFill>
                  <a:srgbClr val="000000"/>
                </a:solidFill>
                <a:latin typeface="+mn-lt"/>
                <a:ea typeface="+mn-ea"/>
                <a:cs typeface="+mn-cs"/>
                <a:sym typeface="Helvetica Light"/>
              </a:defRPr>
            </a:lvl5pPr>
          </a:lstStyle>
          <a:p>
            <a:pPr lvl="0">
              <a:defRPr sz="1800"/>
            </a:pPr>
            <a:r>
              <a:rPr sz="3600"/>
              <a:t>Corpo livello uno</a:t>
            </a:r>
          </a:p>
          <a:p>
            <a:pPr lvl="1">
              <a:defRPr sz="1800"/>
            </a:pPr>
            <a:r>
              <a:rPr sz="3600"/>
              <a:t>Corpo livello due</a:t>
            </a:r>
          </a:p>
          <a:p>
            <a:pPr lvl="2">
              <a:defRPr sz="1800"/>
            </a:pPr>
            <a:r>
              <a:rPr sz="3600"/>
              <a:t>Corpo livello tre</a:t>
            </a:r>
          </a:p>
          <a:p>
            <a:pPr lvl="3">
              <a:defRPr sz="1800"/>
            </a:pPr>
            <a:r>
              <a:rPr sz="3600"/>
              <a:t>Corpo livello quattro</a:t>
            </a:r>
          </a:p>
          <a:p>
            <a:pPr lvl="4">
              <a:defRPr sz="1800"/>
            </a:pPr>
            <a:r>
              <a:rPr sz="3600"/>
              <a:t>Livello 5</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bg>
      <p:bgPr>
        <a:solidFill>
          <a:srgbClr val="FFFFFF"/>
        </a:solidFill>
        <a:effectLst/>
      </p:bgPr>
    </p:bg>
    <p:spTree>
      <p:nvGrpSpPr>
        <p:cNvPr id="1" name=""/>
        <p:cNvGrpSpPr/>
        <p:nvPr/>
      </p:nvGrpSpPr>
      <p:grpSpPr>
        <a:xfrm>
          <a:off x="0" y="0"/>
          <a:ext cx="0" cy="0"/>
          <a:chOff x="0" y="0"/>
          <a:chExt cx="0" cy="0"/>
        </a:xfrm>
      </p:grpSpPr>
      <p:sp>
        <p:nvSpPr>
          <p:cNvPr id="21" name="Shape 21"/>
          <p:cNvSpPr>
            <a:spLocks noGrp="1"/>
          </p:cNvSpPr>
          <p:nvPr>
            <p:ph type="title"/>
          </p:nvPr>
        </p:nvSpPr>
        <p:spPr>
          <a:xfrm>
            <a:off x="952500" y="444500"/>
            <a:ext cx="11099800" cy="2159000"/>
          </a:xfrm>
          <a:prstGeom prst="rect">
            <a:avLst/>
          </a:prstGeom>
        </p:spPr>
        <p:txBody>
          <a:bodyPr>
            <a:normAutofit/>
          </a:bodyPr>
          <a:lstStyle>
            <a:lvl1pPr defTabSz="584200">
              <a:lnSpc>
                <a:spcPct val="100000"/>
              </a:lnSpc>
              <a:defRPr sz="8000" b="0">
                <a:solidFill>
                  <a:srgbClr val="000000"/>
                </a:solidFill>
                <a:latin typeface="+mn-lt"/>
                <a:ea typeface="+mn-ea"/>
                <a:cs typeface="+mn-cs"/>
                <a:sym typeface="Helvetica Light"/>
              </a:defRPr>
            </a:lvl1pPr>
          </a:lstStyle>
          <a:p>
            <a:pPr lvl="0">
              <a:defRPr sz="1800"/>
            </a:pPr>
            <a:r>
              <a:rPr sz="8000"/>
              <a:t>Titolo Testo</a:t>
            </a:r>
          </a:p>
        </p:txBody>
      </p:sp>
      <p:sp>
        <p:nvSpPr>
          <p:cNvPr id="22" name="Shape 22"/>
          <p:cNvSpPr>
            <a:spLocks noGrp="1"/>
          </p:cNvSpPr>
          <p:nvPr>
            <p:ph type="body" idx="1"/>
          </p:nvPr>
        </p:nvSpPr>
        <p:spPr>
          <a:xfrm>
            <a:off x="952500" y="2603500"/>
            <a:ext cx="5334000" cy="6286500"/>
          </a:xfrm>
          <a:prstGeom prst="rect">
            <a:avLst/>
          </a:prstGeom>
        </p:spPr>
        <p:txBody>
          <a:bodyPr anchor="ctr">
            <a:normAutofit/>
          </a:bodyPr>
          <a:lstStyle>
            <a:lvl1pPr marL="342900" indent="-342900" defTabSz="584200">
              <a:lnSpc>
                <a:spcPct val="100000"/>
              </a:lnSpc>
              <a:spcBef>
                <a:spcPts val="3200"/>
              </a:spcBef>
              <a:buClrTx/>
              <a:buSzPct val="75000"/>
              <a:buFontTx/>
              <a:defRPr sz="2800">
                <a:solidFill>
                  <a:srgbClr val="000000"/>
                </a:solidFill>
                <a:latin typeface="+mn-lt"/>
                <a:ea typeface="+mn-ea"/>
                <a:cs typeface="+mn-cs"/>
                <a:sym typeface="Helvetica Light"/>
              </a:defRPr>
            </a:lvl1pPr>
            <a:lvl2pPr marL="685800" indent="-342900" defTabSz="584200">
              <a:lnSpc>
                <a:spcPct val="100000"/>
              </a:lnSpc>
              <a:spcBef>
                <a:spcPts val="3200"/>
              </a:spcBef>
              <a:buClrTx/>
              <a:buFontTx/>
              <a:buChar char="•"/>
              <a:defRPr sz="2800">
                <a:solidFill>
                  <a:srgbClr val="000000"/>
                </a:solidFill>
                <a:latin typeface="+mn-lt"/>
                <a:ea typeface="+mn-ea"/>
                <a:cs typeface="+mn-cs"/>
                <a:sym typeface="Helvetica Light"/>
              </a:defRPr>
            </a:lvl2pPr>
            <a:lvl3pPr marL="1028700" indent="-342900" defTabSz="584200">
              <a:lnSpc>
                <a:spcPct val="100000"/>
              </a:lnSpc>
              <a:spcBef>
                <a:spcPts val="3200"/>
              </a:spcBef>
              <a:buClrTx/>
              <a:buSzPct val="75000"/>
              <a:buFontTx/>
              <a:buChar char="•"/>
              <a:defRPr sz="2800">
                <a:solidFill>
                  <a:srgbClr val="000000"/>
                </a:solidFill>
                <a:latin typeface="+mn-lt"/>
                <a:ea typeface="+mn-ea"/>
                <a:cs typeface="+mn-cs"/>
                <a:sym typeface="Helvetica Light"/>
              </a:defRPr>
            </a:lvl3pPr>
            <a:lvl4pPr marL="1371600" indent="-342900" defTabSz="584200">
              <a:lnSpc>
                <a:spcPct val="100000"/>
              </a:lnSpc>
              <a:spcBef>
                <a:spcPts val="3200"/>
              </a:spcBef>
              <a:buClrTx/>
              <a:buFontTx/>
              <a:buChar char="•"/>
              <a:defRPr sz="2800">
                <a:solidFill>
                  <a:srgbClr val="000000"/>
                </a:solidFill>
                <a:latin typeface="+mn-lt"/>
                <a:ea typeface="+mn-ea"/>
                <a:cs typeface="+mn-cs"/>
                <a:sym typeface="Helvetica Light"/>
              </a:defRPr>
            </a:lvl4pPr>
            <a:lvl5pPr marL="1714500" indent="-342900" defTabSz="584200">
              <a:lnSpc>
                <a:spcPct val="100000"/>
              </a:lnSpc>
              <a:spcBef>
                <a:spcPts val="3200"/>
              </a:spcBef>
              <a:buClrTx/>
              <a:buSzPct val="75000"/>
              <a:buFontTx/>
              <a:buChar char="•"/>
              <a:defRPr sz="2800">
                <a:solidFill>
                  <a:srgbClr val="000000"/>
                </a:solidFill>
                <a:latin typeface="+mn-lt"/>
                <a:ea typeface="+mn-ea"/>
                <a:cs typeface="+mn-cs"/>
                <a:sym typeface="Helvetica Light"/>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bg>
      <p:bgPr>
        <a:solidFill>
          <a:srgbClr val="FFFFFF"/>
        </a:solidFill>
        <a:effectLst/>
      </p:bgPr>
    </p:bg>
    <p:spTree>
      <p:nvGrpSpPr>
        <p:cNvPr id="1" name=""/>
        <p:cNvGrpSpPr/>
        <p:nvPr/>
      </p:nvGrpSpPr>
      <p:grpSpPr>
        <a:xfrm>
          <a:off x="0" y="0"/>
          <a:ext cx="0" cy="0"/>
          <a:chOff x="0" y="0"/>
          <a:chExt cx="0" cy="0"/>
        </a:xfrm>
      </p:grpSpPr>
      <p:sp>
        <p:nvSpPr>
          <p:cNvPr id="24" name="Shape 24"/>
          <p:cNvSpPr>
            <a:spLocks noGrp="1"/>
          </p:cNvSpPr>
          <p:nvPr>
            <p:ph type="body" idx="1"/>
          </p:nvPr>
        </p:nvSpPr>
        <p:spPr>
          <a:xfrm>
            <a:off x="952500" y="1270000"/>
            <a:ext cx="11099800" cy="7213600"/>
          </a:xfrm>
          <a:prstGeom prst="rect">
            <a:avLst/>
          </a:prstGeom>
        </p:spPr>
        <p:txBody>
          <a:bodyPr anchor="ctr">
            <a:normAutofit/>
          </a:bodyPr>
          <a:lstStyle>
            <a:lvl1pPr marL="444500" indent="-444500" defTabSz="584200">
              <a:lnSpc>
                <a:spcPct val="100000"/>
              </a:lnSpc>
              <a:spcBef>
                <a:spcPts val="4200"/>
              </a:spcBef>
              <a:buClrTx/>
              <a:buSzPct val="75000"/>
              <a:buFontTx/>
              <a:defRPr sz="3600">
                <a:solidFill>
                  <a:srgbClr val="000000"/>
                </a:solidFill>
                <a:latin typeface="+mn-lt"/>
                <a:ea typeface="+mn-ea"/>
                <a:cs typeface="+mn-cs"/>
                <a:sym typeface="Helvetica Light"/>
              </a:defRPr>
            </a:lvl1pPr>
            <a:lvl2pPr marL="889000" indent="-444500" defTabSz="584200">
              <a:lnSpc>
                <a:spcPct val="100000"/>
              </a:lnSpc>
              <a:spcBef>
                <a:spcPts val="4200"/>
              </a:spcBef>
              <a:buClrTx/>
              <a:buFontTx/>
              <a:buChar char="•"/>
              <a:defRPr sz="3600">
                <a:solidFill>
                  <a:srgbClr val="000000"/>
                </a:solidFill>
                <a:latin typeface="+mn-lt"/>
                <a:ea typeface="+mn-ea"/>
                <a:cs typeface="+mn-cs"/>
                <a:sym typeface="Helvetica Light"/>
              </a:defRPr>
            </a:lvl2pPr>
            <a:lvl3pPr marL="1333500" indent="-444500" defTabSz="584200">
              <a:lnSpc>
                <a:spcPct val="100000"/>
              </a:lnSpc>
              <a:spcBef>
                <a:spcPts val="4200"/>
              </a:spcBef>
              <a:buClrTx/>
              <a:buSzPct val="75000"/>
              <a:buFontTx/>
              <a:buChar char="•"/>
              <a:defRPr sz="3600">
                <a:solidFill>
                  <a:srgbClr val="000000"/>
                </a:solidFill>
                <a:latin typeface="+mn-lt"/>
                <a:ea typeface="+mn-ea"/>
                <a:cs typeface="+mn-cs"/>
                <a:sym typeface="Helvetica Light"/>
              </a:defRPr>
            </a:lvl3pPr>
            <a:lvl4pPr marL="1778000" indent="-444500" defTabSz="584200">
              <a:lnSpc>
                <a:spcPct val="100000"/>
              </a:lnSpc>
              <a:spcBef>
                <a:spcPts val="4200"/>
              </a:spcBef>
              <a:buClrTx/>
              <a:buFontTx/>
              <a:buChar char="•"/>
              <a:defRPr sz="3600">
                <a:solidFill>
                  <a:srgbClr val="000000"/>
                </a:solidFill>
                <a:latin typeface="+mn-lt"/>
                <a:ea typeface="+mn-ea"/>
                <a:cs typeface="+mn-cs"/>
                <a:sym typeface="Helvetica Light"/>
              </a:defRPr>
            </a:lvl4pPr>
            <a:lvl5pPr marL="2222500" indent="-444500" defTabSz="584200">
              <a:lnSpc>
                <a:spcPct val="100000"/>
              </a:lnSpc>
              <a:spcBef>
                <a:spcPts val="4200"/>
              </a:spcBef>
              <a:buClrTx/>
              <a:buSzPct val="75000"/>
              <a:buFontTx/>
              <a:buChar char="•"/>
              <a:defRPr sz="3600">
                <a:solidFill>
                  <a:srgbClr val="000000"/>
                </a:solidFill>
                <a:latin typeface="+mn-lt"/>
                <a:ea typeface="+mn-ea"/>
                <a:cs typeface="+mn-cs"/>
                <a:sym typeface="Helvetica Light"/>
              </a:defRPr>
            </a:lvl5pPr>
          </a:lstStyle>
          <a:p>
            <a:pPr lvl="0">
              <a:defRPr sz="1800"/>
            </a:pPr>
            <a:r>
              <a:rPr sz="3600"/>
              <a:t>Corpo livello uno</a:t>
            </a:r>
          </a:p>
          <a:p>
            <a:pPr lvl="1">
              <a:defRPr sz="1800"/>
            </a:pPr>
            <a:r>
              <a:rPr sz="3600"/>
              <a:t>Corpo livello due</a:t>
            </a:r>
          </a:p>
          <a:p>
            <a:pPr lvl="2">
              <a:defRPr sz="1800"/>
            </a:pPr>
            <a:r>
              <a:rPr sz="3600"/>
              <a:t>Corpo livello tre</a:t>
            </a:r>
          </a:p>
          <a:p>
            <a:pPr lvl="3">
              <a:defRPr sz="1800"/>
            </a:pPr>
            <a:r>
              <a:rPr sz="3600"/>
              <a:t>Corpo livello quattro</a:t>
            </a:r>
          </a:p>
          <a:p>
            <a:pPr lvl="4">
              <a:defRPr sz="1800"/>
            </a:pPr>
            <a:r>
              <a:rPr sz="3600"/>
              <a:t>Livello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7601" y="532760"/>
            <a:ext cx="11108041" cy="21802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lvl="0">
              <a:defRPr sz="1800" b="0">
                <a:solidFill>
                  <a:srgbClr val="000000"/>
                </a:solidFill>
              </a:defRPr>
            </a:pPr>
            <a:r>
              <a:rPr sz="3600" b="1">
                <a:solidFill>
                  <a:srgbClr val="FFFFFF"/>
                </a:solidFill>
              </a:rPr>
              <a:t>Titolo Testo</a:t>
            </a:r>
          </a:p>
        </p:txBody>
      </p:sp>
      <p:sp>
        <p:nvSpPr>
          <p:cNvPr id="3" name="Shape 3"/>
          <p:cNvSpPr>
            <a:spLocks noGrp="1"/>
          </p:cNvSpPr>
          <p:nvPr>
            <p:ph type="body" idx="1"/>
          </p:nvPr>
        </p:nvSpPr>
        <p:spPr>
          <a:xfrm>
            <a:off x="957601" y="2712976"/>
            <a:ext cx="11108041" cy="70406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solidFill>
                  <a:srgbClr val="000000"/>
                </a:solidFill>
              </a:defRPr>
            </a:pPr>
            <a:r>
              <a:rPr sz="2400">
                <a:solidFill>
                  <a:srgbClr val="FFFFFF"/>
                </a:solidFill>
              </a:rPr>
              <a:t>Corpo livello uno</a:t>
            </a:r>
          </a:p>
          <a:p>
            <a:pPr lvl="1">
              <a:defRPr sz="1800">
                <a:solidFill>
                  <a:srgbClr val="000000"/>
                </a:solidFill>
              </a:defRPr>
            </a:pPr>
            <a:r>
              <a:rPr sz="2400">
                <a:solidFill>
                  <a:srgbClr val="FFFFFF"/>
                </a:solidFill>
              </a:rPr>
              <a:t>Corpo livello due</a:t>
            </a:r>
          </a:p>
          <a:p>
            <a:pPr lvl="2">
              <a:defRPr sz="1800">
                <a:solidFill>
                  <a:srgbClr val="000000"/>
                </a:solidFill>
              </a:defRPr>
            </a:pPr>
            <a:r>
              <a:rPr sz="2400">
                <a:solidFill>
                  <a:srgbClr val="FFFFFF"/>
                </a:solidFill>
              </a:rPr>
              <a:t>Corpo livello tre</a:t>
            </a:r>
          </a:p>
          <a:p>
            <a:pPr lvl="3">
              <a:defRPr sz="1800">
                <a:solidFill>
                  <a:srgbClr val="000000"/>
                </a:solidFill>
              </a:defRPr>
            </a:pPr>
            <a:r>
              <a:rPr sz="2400">
                <a:solidFill>
                  <a:srgbClr val="FFFFFF"/>
                </a:solidFill>
              </a:rPr>
              <a:t>Corpo livello quattro</a:t>
            </a:r>
          </a:p>
          <a:p>
            <a:pPr lvl="4">
              <a:defRPr sz="1800">
                <a:solidFill>
                  <a:srgbClr val="000000"/>
                </a:solidFill>
              </a:defRPr>
            </a:pPr>
            <a:r>
              <a:rPr sz="2400">
                <a:solidFill>
                  <a:srgbClr val="FFFFFF"/>
                </a:solidFill>
              </a:rPr>
              <a:t>Livello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algn="ctr" defTabSz="457200">
        <a:lnSpc>
          <a:spcPct val="97000"/>
        </a:lnSpc>
        <a:defRPr sz="3600" b="1">
          <a:solidFill>
            <a:srgbClr val="FFFFFF"/>
          </a:solidFill>
          <a:latin typeface="Times New Roman"/>
          <a:ea typeface="Times New Roman"/>
          <a:cs typeface="Times New Roman"/>
          <a:sym typeface="Times New Roman"/>
        </a:defRPr>
      </a:lvl1pPr>
      <a:lvl2pPr indent="215900" algn="ctr" defTabSz="457200">
        <a:lnSpc>
          <a:spcPct val="97000"/>
        </a:lnSpc>
        <a:defRPr sz="3600" b="1">
          <a:solidFill>
            <a:srgbClr val="FFFFFF"/>
          </a:solidFill>
          <a:latin typeface="Times New Roman"/>
          <a:ea typeface="Times New Roman"/>
          <a:cs typeface="Times New Roman"/>
          <a:sym typeface="Times New Roman"/>
        </a:defRPr>
      </a:lvl2pPr>
      <a:lvl3pPr indent="431800" algn="ctr" defTabSz="457200">
        <a:lnSpc>
          <a:spcPct val="97000"/>
        </a:lnSpc>
        <a:defRPr sz="3600" b="1">
          <a:solidFill>
            <a:srgbClr val="FFFFFF"/>
          </a:solidFill>
          <a:latin typeface="Times New Roman"/>
          <a:ea typeface="Times New Roman"/>
          <a:cs typeface="Times New Roman"/>
          <a:sym typeface="Times New Roman"/>
        </a:defRPr>
      </a:lvl3pPr>
      <a:lvl4pPr indent="647700" algn="ctr" defTabSz="457200">
        <a:lnSpc>
          <a:spcPct val="97000"/>
        </a:lnSpc>
        <a:defRPr sz="3600" b="1">
          <a:solidFill>
            <a:srgbClr val="FFFFFF"/>
          </a:solidFill>
          <a:latin typeface="Times New Roman"/>
          <a:ea typeface="Times New Roman"/>
          <a:cs typeface="Times New Roman"/>
          <a:sym typeface="Times New Roman"/>
        </a:defRPr>
      </a:lvl4pPr>
      <a:lvl5pPr indent="863600" algn="ctr" defTabSz="457200">
        <a:lnSpc>
          <a:spcPct val="97000"/>
        </a:lnSpc>
        <a:defRPr sz="3600" b="1">
          <a:solidFill>
            <a:srgbClr val="FFFFFF"/>
          </a:solidFill>
          <a:latin typeface="Times New Roman"/>
          <a:ea typeface="Times New Roman"/>
          <a:cs typeface="Times New Roman"/>
          <a:sym typeface="Times New Roman"/>
        </a:defRPr>
      </a:lvl5pPr>
      <a:lvl6pPr indent="1320800" algn="ctr" defTabSz="457200">
        <a:lnSpc>
          <a:spcPct val="97000"/>
        </a:lnSpc>
        <a:defRPr sz="3600" b="1">
          <a:solidFill>
            <a:srgbClr val="FFFFFF"/>
          </a:solidFill>
          <a:latin typeface="Times New Roman"/>
          <a:ea typeface="Times New Roman"/>
          <a:cs typeface="Times New Roman"/>
          <a:sym typeface="Times New Roman"/>
        </a:defRPr>
      </a:lvl6pPr>
      <a:lvl7pPr indent="1778000" algn="ctr" defTabSz="457200">
        <a:lnSpc>
          <a:spcPct val="97000"/>
        </a:lnSpc>
        <a:defRPr sz="3600" b="1">
          <a:solidFill>
            <a:srgbClr val="FFFFFF"/>
          </a:solidFill>
          <a:latin typeface="Times New Roman"/>
          <a:ea typeface="Times New Roman"/>
          <a:cs typeface="Times New Roman"/>
          <a:sym typeface="Times New Roman"/>
        </a:defRPr>
      </a:lvl7pPr>
      <a:lvl8pPr indent="2235200" algn="ctr" defTabSz="457200">
        <a:lnSpc>
          <a:spcPct val="97000"/>
        </a:lnSpc>
        <a:defRPr sz="3600" b="1">
          <a:solidFill>
            <a:srgbClr val="FFFFFF"/>
          </a:solidFill>
          <a:latin typeface="Times New Roman"/>
          <a:ea typeface="Times New Roman"/>
          <a:cs typeface="Times New Roman"/>
          <a:sym typeface="Times New Roman"/>
        </a:defRPr>
      </a:lvl8pPr>
      <a:lvl9pPr indent="2692400" algn="ctr" defTabSz="457200">
        <a:lnSpc>
          <a:spcPct val="97000"/>
        </a:lnSpc>
        <a:defRPr sz="3600" b="1">
          <a:solidFill>
            <a:srgbClr val="FFFFFF"/>
          </a:solidFill>
          <a:latin typeface="Times New Roman"/>
          <a:ea typeface="Times New Roman"/>
          <a:cs typeface="Times New Roman"/>
          <a:sym typeface="Times New Roman"/>
        </a:defRPr>
      </a:lvl9pPr>
    </p:titleStyle>
    <p:bodyStyle>
      <a:lvl1pPr marL="496569" indent="-388619" defTabSz="457200">
        <a:lnSpc>
          <a:spcPct val="97000"/>
        </a:lnSpc>
        <a:spcBef>
          <a:spcPts val="800"/>
        </a:spcBef>
        <a:buClr>
          <a:srgbClr val="FFFFFF"/>
        </a:buClr>
        <a:buSzPct val="100000"/>
        <a:buFont typeface="Arial"/>
        <a:buChar char="•"/>
        <a:defRPr sz="2400">
          <a:solidFill>
            <a:srgbClr val="FFFFFF"/>
          </a:solidFill>
          <a:latin typeface="Times New Roman"/>
          <a:ea typeface="Times New Roman"/>
          <a:cs typeface="Times New Roman"/>
          <a:sym typeface="Times New Roman"/>
        </a:defRPr>
      </a:lvl1pPr>
      <a:lvl2pPr marL="841497" indent="-265235" defTabSz="457200">
        <a:lnSpc>
          <a:spcPct val="97000"/>
        </a:lnSpc>
        <a:spcBef>
          <a:spcPts val="800"/>
        </a:spcBef>
        <a:buClr>
          <a:srgbClr val="FFFFFF"/>
        </a:buClr>
        <a:buSzPct val="75000"/>
        <a:buFont typeface="Arial"/>
        <a:buChar char="–"/>
        <a:defRPr sz="2400">
          <a:solidFill>
            <a:srgbClr val="FFFFFF"/>
          </a:solidFill>
          <a:latin typeface="Times New Roman"/>
          <a:ea typeface="Times New Roman"/>
          <a:cs typeface="Times New Roman"/>
          <a:sym typeface="Times New Roman"/>
        </a:defRPr>
      </a:lvl2pPr>
      <a:lvl3pPr marL="1295400" indent="-215900" defTabSz="457200">
        <a:lnSpc>
          <a:spcPct val="97000"/>
        </a:lnSpc>
        <a:spcBef>
          <a:spcPts val="800"/>
        </a:spcBef>
        <a:buClr>
          <a:srgbClr val="FFFFFF"/>
        </a:buClr>
        <a:buSzPct val="45000"/>
        <a:buFont typeface="Arial"/>
        <a:buChar char="●"/>
        <a:defRPr sz="2400">
          <a:solidFill>
            <a:srgbClr val="FFFFFF"/>
          </a:solidFill>
          <a:latin typeface="Times New Roman"/>
          <a:ea typeface="Times New Roman"/>
          <a:cs typeface="Times New Roman"/>
          <a:sym typeface="Times New Roman"/>
        </a:defRPr>
      </a:lvl3pPr>
      <a:lvl4pPr marL="1770379" indent="-259079" defTabSz="457200">
        <a:lnSpc>
          <a:spcPct val="97000"/>
        </a:lnSpc>
        <a:spcBef>
          <a:spcPts val="800"/>
        </a:spcBef>
        <a:buClr>
          <a:srgbClr val="FFFFFF"/>
        </a:buClr>
        <a:buSzPct val="75000"/>
        <a:buFont typeface="Arial"/>
        <a:buChar char="–"/>
        <a:defRPr sz="2400">
          <a:solidFill>
            <a:srgbClr val="FFFFFF"/>
          </a:solidFill>
          <a:latin typeface="Times New Roman"/>
          <a:ea typeface="Times New Roman"/>
          <a:cs typeface="Times New Roman"/>
          <a:sym typeface="Times New Roman"/>
        </a:defRPr>
      </a:lvl4pPr>
      <a:lvl5pPr marL="2202179" indent="-259079" defTabSz="457200">
        <a:lnSpc>
          <a:spcPct val="97000"/>
        </a:lnSpc>
        <a:spcBef>
          <a:spcPts val="800"/>
        </a:spcBef>
        <a:buClr>
          <a:srgbClr val="FFFFFF"/>
        </a:buClr>
        <a:buSzPct val="45000"/>
        <a:buFont typeface="Arial"/>
        <a:buChar char="●"/>
        <a:defRPr sz="2400">
          <a:solidFill>
            <a:srgbClr val="FFFFFF"/>
          </a:solidFill>
          <a:latin typeface="Times New Roman"/>
          <a:ea typeface="Times New Roman"/>
          <a:cs typeface="Times New Roman"/>
          <a:sym typeface="Times New Roman"/>
        </a:defRPr>
      </a:lvl5pPr>
      <a:lvl6pPr marL="2659379" indent="-259079" defTabSz="457200">
        <a:lnSpc>
          <a:spcPct val="97000"/>
        </a:lnSpc>
        <a:spcBef>
          <a:spcPts val="800"/>
        </a:spcBef>
        <a:buClr>
          <a:srgbClr val="FFFFFF"/>
        </a:buClr>
        <a:buSzPct val="45000"/>
        <a:buFont typeface="Arial"/>
        <a:buChar char="●"/>
        <a:defRPr sz="2400">
          <a:solidFill>
            <a:srgbClr val="FFFFFF"/>
          </a:solidFill>
          <a:latin typeface="Times New Roman"/>
          <a:ea typeface="Times New Roman"/>
          <a:cs typeface="Times New Roman"/>
          <a:sym typeface="Times New Roman"/>
        </a:defRPr>
      </a:lvl6pPr>
      <a:lvl7pPr marL="3116579" indent="-259079" defTabSz="457200">
        <a:lnSpc>
          <a:spcPct val="97000"/>
        </a:lnSpc>
        <a:spcBef>
          <a:spcPts val="800"/>
        </a:spcBef>
        <a:buClr>
          <a:srgbClr val="FFFFFF"/>
        </a:buClr>
        <a:buSzPct val="45000"/>
        <a:buFont typeface="Arial"/>
        <a:buChar char="●"/>
        <a:defRPr sz="2400">
          <a:solidFill>
            <a:srgbClr val="FFFFFF"/>
          </a:solidFill>
          <a:latin typeface="Times New Roman"/>
          <a:ea typeface="Times New Roman"/>
          <a:cs typeface="Times New Roman"/>
          <a:sym typeface="Times New Roman"/>
        </a:defRPr>
      </a:lvl7pPr>
      <a:lvl8pPr marL="3573779" indent="-259079" defTabSz="457200">
        <a:lnSpc>
          <a:spcPct val="97000"/>
        </a:lnSpc>
        <a:spcBef>
          <a:spcPts val="800"/>
        </a:spcBef>
        <a:buClr>
          <a:srgbClr val="FFFFFF"/>
        </a:buClr>
        <a:buSzPct val="45000"/>
        <a:buFont typeface="Arial"/>
        <a:buChar char="●"/>
        <a:defRPr sz="2400">
          <a:solidFill>
            <a:srgbClr val="FFFFFF"/>
          </a:solidFill>
          <a:latin typeface="Times New Roman"/>
          <a:ea typeface="Times New Roman"/>
          <a:cs typeface="Times New Roman"/>
          <a:sym typeface="Times New Roman"/>
        </a:defRPr>
      </a:lvl8pPr>
      <a:lvl9pPr marL="4030979" indent="-259079" defTabSz="457200">
        <a:lnSpc>
          <a:spcPct val="97000"/>
        </a:lnSpc>
        <a:spcBef>
          <a:spcPts val="800"/>
        </a:spcBef>
        <a:buClr>
          <a:srgbClr val="FFFFFF"/>
        </a:buClr>
        <a:buSzPct val="45000"/>
        <a:buFont typeface="Arial"/>
        <a:buChar char="●"/>
        <a:defRPr sz="2400">
          <a:solidFill>
            <a:srgbClr val="FFFFFF"/>
          </a:solidFill>
          <a:latin typeface="Times New Roman"/>
          <a:ea typeface="Times New Roman"/>
          <a:cs typeface="Times New Roman"/>
          <a:sym typeface="Times New Roman"/>
        </a:defRPr>
      </a:lvl9pPr>
    </p:bodyStyle>
    <p:otherStyle>
      <a:lvl1pPr algn="r">
        <a:defRPr sz="1400">
          <a:solidFill>
            <a:schemeClr val="tx1"/>
          </a:solidFill>
          <a:latin typeface="+mn-lt"/>
          <a:ea typeface="+mn-ea"/>
          <a:cs typeface="+mn-cs"/>
          <a:sym typeface="Times New Roman"/>
        </a:defRPr>
      </a:lvl1pPr>
      <a:lvl2pPr indent="457200" algn="r">
        <a:defRPr sz="1400">
          <a:solidFill>
            <a:schemeClr val="tx1"/>
          </a:solidFill>
          <a:latin typeface="+mn-lt"/>
          <a:ea typeface="+mn-ea"/>
          <a:cs typeface="+mn-cs"/>
          <a:sym typeface="Times New Roman"/>
        </a:defRPr>
      </a:lvl2pPr>
      <a:lvl3pPr indent="914400" algn="r">
        <a:defRPr sz="1400">
          <a:solidFill>
            <a:schemeClr val="tx1"/>
          </a:solidFill>
          <a:latin typeface="+mn-lt"/>
          <a:ea typeface="+mn-ea"/>
          <a:cs typeface="+mn-cs"/>
          <a:sym typeface="Times New Roman"/>
        </a:defRPr>
      </a:lvl3pPr>
      <a:lvl4pPr indent="1371600" algn="r">
        <a:defRPr sz="1400">
          <a:solidFill>
            <a:schemeClr val="tx1"/>
          </a:solidFill>
          <a:latin typeface="+mn-lt"/>
          <a:ea typeface="+mn-ea"/>
          <a:cs typeface="+mn-cs"/>
          <a:sym typeface="Times New Roman"/>
        </a:defRPr>
      </a:lvl4pPr>
      <a:lvl5pPr indent="1828800" algn="r">
        <a:defRPr sz="1400">
          <a:solidFill>
            <a:schemeClr val="tx1"/>
          </a:solidFill>
          <a:latin typeface="+mn-lt"/>
          <a:ea typeface="+mn-ea"/>
          <a:cs typeface="+mn-cs"/>
          <a:sym typeface="Times New Roman"/>
        </a:defRPr>
      </a:lvl5pPr>
      <a:lvl6pPr indent="2286000" algn="r">
        <a:defRPr sz="1400">
          <a:solidFill>
            <a:schemeClr val="tx1"/>
          </a:solidFill>
          <a:latin typeface="+mn-lt"/>
          <a:ea typeface="+mn-ea"/>
          <a:cs typeface="+mn-cs"/>
          <a:sym typeface="Times New Roman"/>
        </a:defRPr>
      </a:lvl6pPr>
      <a:lvl7pPr indent="2743200" algn="r">
        <a:defRPr sz="1400">
          <a:solidFill>
            <a:schemeClr val="tx1"/>
          </a:solidFill>
          <a:latin typeface="+mn-lt"/>
          <a:ea typeface="+mn-ea"/>
          <a:cs typeface="+mn-cs"/>
          <a:sym typeface="Times New Roman"/>
        </a:defRPr>
      </a:lvl7pPr>
      <a:lvl8pPr indent="3200400" algn="r">
        <a:defRPr sz="1400">
          <a:solidFill>
            <a:schemeClr val="tx1"/>
          </a:solidFill>
          <a:latin typeface="+mn-lt"/>
          <a:ea typeface="+mn-ea"/>
          <a:cs typeface="+mn-cs"/>
          <a:sym typeface="Times New Roman"/>
        </a:defRPr>
      </a:lvl8pPr>
      <a:lvl9pPr indent="3657600" algn="r">
        <a:defRPr sz="1400">
          <a:solidFill>
            <a:schemeClr val="tx1"/>
          </a:solidFill>
          <a:latin typeface="+mn-lt"/>
          <a:ea typeface="+mn-ea"/>
          <a:cs typeface="+mn-cs"/>
          <a:sym typeface="Times New Roma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a:spLocks noGrp="1"/>
          </p:cNvSpPr>
          <p:nvPr>
            <p:ph type="body" idx="1"/>
          </p:nvPr>
        </p:nvSpPr>
        <p:spPr>
          <a:xfrm>
            <a:off x="-19430" y="5516257"/>
            <a:ext cx="13043660" cy="5395019"/>
          </a:xfrm>
          <a:prstGeom prst="rect">
            <a:avLst/>
          </a:prstGeom>
        </p:spPr>
        <p:txBody>
          <a:bodyPr/>
          <a:lstStyle/>
          <a:p>
            <a:pPr lvl="0" defTabSz="457200">
              <a:spcBef>
                <a:spcPts val="1200"/>
              </a:spcBef>
              <a:defRPr sz="1800"/>
            </a:pPr>
            <a:endParaRPr sz="4000">
              <a:solidFill>
                <a:srgbClr val="3C3D40"/>
              </a:solidFill>
              <a:latin typeface="Futura"/>
              <a:ea typeface="Futura"/>
              <a:cs typeface="Futura"/>
              <a:sym typeface="Futura"/>
            </a:endParaRPr>
          </a:p>
          <a:p>
            <a:pPr lvl="0" defTabSz="457200">
              <a:spcBef>
                <a:spcPts val="1200"/>
              </a:spcBef>
              <a:defRPr sz="1800"/>
            </a:pPr>
            <a:r>
              <a:rPr sz="4000">
                <a:solidFill>
                  <a:srgbClr val="3C3D40"/>
                </a:solidFill>
                <a:latin typeface="Futura"/>
                <a:ea typeface="Futura"/>
                <a:cs typeface="Futura"/>
                <a:sym typeface="Futura"/>
              </a:rPr>
              <a:t>Problematiche nutrizionali nellʼadulto e nellʼanziano: </a:t>
            </a:r>
          </a:p>
          <a:p>
            <a:pPr lvl="0" defTabSz="457200">
              <a:spcBef>
                <a:spcPts val="1200"/>
              </a:spcBef>
              <a:defRPr sz="1800"/>
            </a:pPr>
            <a:r>
              <a:rPr sz="4000">
                <a:solidFill>
                  <a:srgbClr val="3C3D40"/>
                </a:solidFill>
                <a:latin typeface="Futura"/>
                <a:ea typeface="Futura"/>
                <a:cs typeface="Futura"/>
                <a:sym typeface="Futura"/>
              </a:rPr>
              <a:t>paziente con BPCO e paziente con diabete. </a:t>
            </a:r>
          </a:p>
          <a:p>
            <a:pPr lvl="0" defTabSz="457200">
              <a:spcBef>
                <a:spcPts val="1200"/>
              </a:spcBef>
              <a:defRPr sz="1800"/>
            </a:pPr>
            <a:endParaRPr sz="4000">
              <a:solidFill>
                <a:srgbClr val="3C3D40"/>
              </a:solidFill>
              <a:latin typeface="Futura"/>
              <a:ea typeface="Futura"/>
              <a:cs typeface="Futura"/>
              <a:sym typeface="Futura"/>
            </a:endParaRPr>
          </a:p>
          <a:p>
            <a:pPr lvl="0" defTabSz="457200">
              <a:spcBef>
                <a:spcPts val="1200"/>
              </a:spcBef>
              <a:defRPr sz="1800"/>
            </a:pPr>
            <a:r>
              <a:rPr sz="4000">
                <a:solidFill>
                  <a:srgbClr val="3C3D40"/>
                </a:solidFill>
                <a:latin typeface="Futura"/>
                <a:ea typeface="Futura"/>
                <a:cs typeface="Futura"/>
                <a:sym typeface="Futura"/>
              </a:rPr>
              <a:t>Dr. V. Emanuele</a:t>
            </a:r>
            <a:endParaRPr sz="4000">
              <a:latin typeface="Times"/>
              <a:ea typeface="Times"/>
              <a:cs typeface="Times"/>
              <a:sym typeface="Times"/>
            </a:endParaRPr>
          </a:p>
        </p:txBody>
      </p:sp>
      <p:pic>
        <p:nvPicPr>
          <p:cNvPr id="40" name="pasted-image.png"/>
          <p:cNvPicPr/>
          <p:nvPr/>
        </p:nvPicPr>
        <p:blipFill>
          <a:blip r:embed="rId2" cstate="print">
            <a:extLst/>
          </a:blip>
          <a:stretch>
            <a:fillRect/>
          </a:stretch>
        </p:blipFill>
        <p:spPr>
          <a:xfrm>
            <a:off x="42553" y="148017"/>
            <a:ext cx="12919694" cy="615789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body" idx="1"/>
          </p:nvPr>
        </p:nvSpPr>
        <p:spPr>
          <a:xfrm>
            <a:off x="1039065" y="8510980"/>
            <a:ext cx="10464801" cy="1130301"/>
          </a:xfrm>
          <a:prstGeom prst="rect">
            <a:avLst/>
          </a:prstGeom>
        </p:spPr>
        <p:txBody>
          <a:bodyPr/>
          <a:lstStyle>
            <a:lvl1pPr defTabSz="457200">
              <a:spcBef>
                <a:spcPts val="1200"/>
              </a:spcBef>
              <a:defRPr sz="2800" b="1">
                <a:latin typeface="Times"/>
                <a:ea typeface="Times"/>
                <a:cs typeface="Times"/>
                <a:sym typeface="Times"/>
              </a:defRPr>
            </a:lvl1pPr>
          </a:lstStyle>
          <a:p>
            <a:pPr lvl="0">
              <a:defRPr sz="1800" b="0"/>
            </a:pPr>
            <a:r>
              <a:rPr sz="2800" b="1"/>
              <a:t>Ruggeri et al MeDia 2008;8:137-142 </a:t>
            </a:r>
          </a:p>
        </p:txBody>
      </p:sp>
      <p:pic>
        <p:nvPicPr>
          <p:cNvPr id="71" name="pasted-image.png"/>
          <p:cNvPicPr/>
          <p:nvPr/>
        </p:nvPicPr>
        <p:blipFill>
          <a:blip r:embed="rId2" cstate="print">
            <a:extLst/>
          </a:blip>
          <a:stretch>
            <a:fillRect/>
          </a:stretch>
        </p:blipFill>
        <p:spPr>
          <a:xfrm>
            <a:off x="1617501" y="1843082"/>
            <a:ext cx="10126042" cy="6442259"/>
          </a:xfrm>
          <a:prstGeom prst="rect">
            <a:avLst/>
          </a:prstGeom>
          <a:ln w="12700">
            <a:miter lim="400000"/>
          </a:ln>
        </p:spPr>
      </p:pic>
      <p:sp>
        <p:nvSpPr>
          <p:cNvPr id="72" name="Shape 72"/>
          <p:cNvSpPr/>
          <p:nvPr/>
        </p:nvSpPr>
        <p:spPr>
          <a:xfrm>
            <a:off x="1270000" y="374983"/>
            <a:ext cx="10464800" cy="1130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defTabSz="578358">
              <a:defRPr sz="4851"/>
            </a:lvl1pPr>
          </a:lstStyle>
          <a:p>
            <a:pPr lvl="0">
              <a:defRPr sz="1800"/>
            </a:pPr>
            <a:r>
              <a:rPr sz="4851"/>
              <a:t>INFIAMMAZIONE, BPCO e DIABETE.</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body" idx="1"/>
          </p:nvPr>
        </p:nvSpPr>
        <p:spPr>
          <a:xfrm>
            <a:off x="1270000" y="446039"/>
            <a:ext cx="10464800" cy="1130301"/>
          </a:xfrm>
          <a:prstGeom prst="rect">
            <a:avLst/>
          </a:prstGeom>
        </p:spPr>
        <p:txBody>
          <a:bodyPr/>
          <a:lstStyle>
            <a:lvl1pPr>
              <a:defRPr sz="6000"/>
            </a:lvl1pPr>
          </a:lstStyle>
          <a:p>
            <a:pPr lvl="0">
              <a:defRPr sz="1800"/>
            </a:pPr>
            <a:r>
              <a:rPr sz="6000"/>
              <a:t>Che Strada Prendere ?</a:t>
            </a:r>
          </a:p>
        </p:txBody>
      </p:sp>
      <p:pic>
        <p:nvPicPr>
          <p:cNvPr id="75" name="pasted-image.tif"/>
          <p:cNvPicPr/>
          <p:nvPr/>
        </p:nvPicPr>
        <p:blipFill>
          <a:blip r:embed="rId2" cstate="print">
            <a:extLst/>
          </a:blip>
          <a:stretch>
            <a:fillRect/>
          </a:stretch>
        </p:blipFill>
        <p:spPr>
          <a:xfrm>
            <a:off x="5028207" y="4139703"/>
            <a:ext cx="2948385" cy="1474193"/>
          </a:xfrm>
          <a:prstGeom prst="rect">
            <a:avLst/>
          </a:prstGeom>
          <a:ln w="12700">
            <a:miter lim="400000"/>
          </a:ln>
        </p:spPr>
      </p:pic>
      <p:sp>
        <p:nvSpPr>
          <p:cNvPr id="76" name="Shape 76"/>
          <p:cNvSpPr/>
          <p:nvPr/>
        </p:nvSpPr>
        <p:spPr>
          <a:xfrm>
            <a:off x="4376076" y="2553986"/>
            <a:ext cx="219730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INSULINA</a:t>
            </a:r>
          </a:p>
        </p:txBody>
      </p:sp>
      <p:sp>
        <p:nvSpPr>
          <p:cNvPr id="77" name="Shape 77"/>
          <p:cNvSpPr/>
          <p:nvPr/>
        </p:nvSpPr>
        <p:spPr>
          <a:xfrm>
            <a:off x="6856846" y="2864721"/>
            <a:ext cx="430591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IPOGLICEMIZZANTI</a:t>
            </a:r>
          </a:p>
        </p:txBody>
      </p:sp>
      <p:sp>
        <p:nvSpPr>
          <p:cNvPr id="78" name="Shape 78"/>
          <p:cNvSpPr/>
          <p:nvPr/>
        </p:nvSpPr>
        <p:spPr>
          <a:xfrm>
            <a:off x="6318397" y="6551914"/>
            <a:ext cx="205374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DIETA</a:t>
            </a:r>
          </a:p>
        </p:txBody>
      </p:sp>
      <p:sp>
        <p:nvSpPr>
          <p:cNvPr id="79" name="Shape 79"/>
          <p:cNvSpPr/>
          <p:nvPr/>
        </p:nvSpPr>
        <p:spPr>
          <a:xfrm>
            <a:off x="827071" y="4555995"/>
            <a:ext cx="4534511"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TIMING NUTRIZIONE</a:t>
            </a:r>
          </a:p>
        </p:txBody>
      </p:sp>
      <p:sp>
        <p:nvSpPr>
          <p:cNvPr id="80" name="Shape 80"/>
          <p:cNvSpPr/>
          <p:nvPr/>
        </p:nvSpPr>
        <p:spPr>
          <a:xfrm>
            <a:off x="7666523" y="4708317"/>
            <a:ext cx="483946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NUTRIZ ENTERALE</a:t>
            </a:r>
          </a:p>
        </p:txBody>
      </p:sp>
      <p:sp>
        <p:nvSpPr>
          <p:cNvPr id="81" name="Shape 81"/>
          <p:cNvSpPr/>
          <p:nvPr/>
        </p:nvSpPr>
        <p:spPr>
          <a:xfrm>
            <a:off x="1456409" y="5481321"/>
            <a:ext cx="41285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CARDIOPATICO</a:t>
            </a:r>
          </a:p>
        </p:txBody>
      </p:sp>
      <p:sp>
        <p:nvSpPr>
          <p:cNvPr id="82" name="Shape 82"/>
          <p:cNvSpPr/>
          <p:nvPr/>
        </p:nvSpPr>
        <p:spPr>
          <a:xfrm>
            <a:off x="4764923" y="7355784"/>
            <a:ext cx="237515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OBESO</a:t>
            </a:r>
          </a:p>
        </p:txBody>
      </p:sp>
      <p:sp>
        <p:nvSpPr>
          <p:cNvPr id="83" name="Shape 83"/>
          <p:cNvSpPr/>
          <p:nvPr/>
        </p:nvSpPr>
        <p:spPr>
          <a:xfrm>
            <a:off x="2818391" y="6530273"/>
            <a:ext cx="293385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CRONICO</a:t>
            </a:r>
          </a:p>
        </p:txBody>
      </p:sp>
      <p:sp>
        <p:nvSpPr>
          <p:cNvPr id="84" name="Shape 84"/>
          <p:cNvSpPr/>
          <p:nvPr/>
        </p:nvSpPr>
        <p:spPr>
          <a:xfrm>
            <a:off x="7959725" y="3740276"/>
            <a:ext cx="2629358"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CRITICO</a:t>
            </a:r>
          </a:p>
        </p:txBody>
      </p:sp>
      <p:sp>
        <p:nvSpPr>
          <p:cNvPr id="85" name="Shape 85"/>
          <p:cNvSpPr/>
          <p:nvPr/>
        </p:nvSpPr>
        <p:spPr>
          <a:xfrm>
            <a:off x="6586839" y="5759054"/>
            <a:ext cx="569488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NUTRIZ PARENTERALE</a:t>
            </a:r>
          </a:p>
        </p:txBody>
      </p:sp>
      <p:sp>
        <p:nvSpPr>
          <p:cNvPr id="86" name="Shape 86"/>
          <p:cNvSpPr/>
          <p:nvPr/>
        </p:nvSpPr>
        <p:spPr>
          <a:xfrm>
            <a:off x="1665027" y="3554991"/>
            <a:ext cx="449290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TARGET GLICEMICO</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asted-image.tif"/>
          <p:cNvPicPr/>
          <p:nvPr/>
        </p:nvPicPr>
        <p:blipFill>
          <a:blip r:embed="rId2" cstate="print">
            <a:extLst/>
          </a:blip>
          <a:stretch>
            <a:fillRect/>
          </a:stretch>
        </p:blipFill>
        <p:spPr>
          <a:xfrm>
            <a:off x="5803" y="1082638"/>
            <a:ext cx="12993194" cy="8698222"/>
          </a:xfrm>
          <a:prstGeom prst="rect">
            <a:avLst/>
          </a:prstGeom>
          <a:ln w="12700">
            <a:miter lim="400000"/>
          </a:ln>
        </p:spPr>
      </p:pic>
      <p:sp>
        <p:nvSpPr>
          <p:cNvPr id="89" name="Shape 89"/>
          <p:cNvSpPr/>
          <p:nvPr/>
        </p:nvSpPr>
        <p:spPr>
          <a:xfrm>
            <a:off x="5087467" y="44545"/>
            <a:ext cx="2829866" cy="889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5200"/>
            </a:lvl1pPr>
          </a:lstStyle>
          <a:p>
            <a:pPr lvl="0">
              <a:defRPr sz="1800"/>
            </a:pPr>
            <a:r>
              <a:rPr sz="5200"/>
              <a:t>UTIC/UTI</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body" idx="1"/>
          </p:nvPr>
        </p:nvSpPr>
        <p:spPr>
          <a:xfrm>
            <a:off x="1270000" y="446039"/>
            <a:ext cx="10464800" cy="1130301"/>
          </a:xfrm>
          <a:prstGeom prst="rect">
            <a:avLst/>
          </a:prstGeom>
        </p:spPr>
        <p:txBody>
          <a:bodyPr/>
          <a:lstStyle>
            <a:lvl1pPr>
              <a:defRPr sz="6000"/>
            </a:lvl1pPr>
          </a:lstStyle>
          <a:p>
            <a:pPr lvl="0">
              <a:defRPr sz="1800"/>
            </a:pPr>
            <a:r>
              <a:rPr sz="6000"/>
              <a:t>Che Strada Prendere ?</a:t>
            </a:r>
          </a:p>
        </p:txBody>
      </p:sp>
      <p:pic>
        <p:nvPicPr>
          <p:cNvPr id="75" name="pasted-image.tif"/>
          <p:cNvPicPr/>
          <p:nvPr/>
        </p:nvPicPr>
        <p:blipFill>
          <a:blip r:embed="rId2" cstate="print">
            <a:extLst/>
          </a:blip>
          <a:stretch>
            <a:fillRect/>
          </a:stretch>
        </p:blipFill>
        <p:spPr>
          <a:xfrm>
            <a:off x="5028207" y="4139703"/>
            <a:ext cx="2948385" cy="1474193"/>
          </a:xfrm>
          <a:prstGeom prst="rect">
            <a:avLst/>
          </a:prstGeom>
          <a:ln w="12700">
            <a:miter lim="400000"/>
          </a:ln>
        </p:spPr>
      </p:pic>
      <p:sp>
        <p:nvSpPr>
          <p:cNvPr id="76" name="Shape 76"/>
          <p:cNvSpPr/>
          <p:nvPr/>
        </p:nvSpPr>
        <p:spPr>
          <a:xfrm>
            <a:off x="4376076" y="2553986"/>
            <a:ext cx="219730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INSULINA</a:t>
            </a:r>
          </a:p>
        </p:txBody>
      </p:sp>
      <p:sp>
        <p:nvSpPr>
          <p:cNvPr id="77" name="Shape 77"/>
          <p:cNvSpPr/>
          <p:nvPr/>
        </p:nvSpPr>
        <p:spPr>
          <a:xfrm>
            <a:off x="6856846" y="2864721"/>
            <a:ext cx="4305910"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IPOGLICEMIZZANTI</a:t>
            </a:r>
          </a:p>
        </p:txBody>
      </p:sp>
      <p:sp>
        <p:nvSpPr>
          <p:cNvPr id="78" name="Shape 78"/>
          <p:cNvSpPr/>
          <p:nvPr/>
        </p:nvSpPr>
        <p:spPr>
          <a:xfrm>
            <a:off x="6318397" y="6551914"/>
            <a:ext cx="205374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DIETA</a:t>
            </a:r>
          </a:p>
        </p:txBody>
      </p:sp>
      <p:sp>
        <p:nvSpPr>
          <p:cNvPr id="79" name="Shape 79"/>
          <p:cNvSpPr/>
          <p:nvPr/>
        </p:nvSpPr>
        <p:spPr>
          <a:xfrm>
            <a:off x="507881" y="4520774"/>
            <a:ext cx="5172891"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4000" b="1">
                <a:solidFill>
                  <a:srgbClr val="FF0000"/>
                </a:solidFill>
              </a:rPr>
              <a:t>TIMING NUTRIZIONE</a:t>
            </a:r>
          </a:p>
        </p:txBody>
      </p:sp>
      <p:sp>
        <p:nvSpPr>
          <p:cNvPr id="80" name="Shape 80"/>
          <p:cNvSpPr/>
          <p:nvPr/>
        </p:nvSpPr>
        <p:spPr>
          <a:xfrm>
            <a:off x="7666523" y="4708317"/>
            <a:ext cx="4839463"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NUTRIZ ENTERALE</a:t>
            </a:r>
          </a:p>
        </p:txBody>
      </p:sp>
      <p:sp>
        <p:nvSpPr>
          <p:cNvPr id="81" name="Shape 81"/>
          <p:cNvSpPr/>
          <p:nvPr/>
        </p:nvSpPr>
        <p:spPr>
          <a:xfrm>
            <a:off x="1456409" y="5481321"/>
            <a:ext cx="4128517"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CARDIOPATICO</a:t>
            </a:r>
          </a:p>
        </p:txBody>
      </p:sp>
      <p:sp>
        <p:nvSpPr>
          <p:cNvPr id="82" name="Shape 82"/>
          <p:cNvSpPr/>
          <p:nvPr/>
        </p:nvSpPr>
        <p:spPr>
          <a:xfrm>
            <a:off x="4764923" y="7355784"/>
            <a:ext cx="237515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OBESO</a:t>
            </a:r>
          </a:p>
        </p:txBody>
      </p:sp>
      <p:sp>
        <p:nvSpPr>
          <p:cNvPr id="83" name="Shape 83"/>
          <p:cNvSpPr/>
          <p:nvPr/>
        </p:nvSpPr>
        <p:spPr>
          <a:xfrm>
            <a:off x="2818391" y="6530273"/>
            <a:ext cx="293385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CRONICO</a:t>
            </a:r>
          </a:p>
        </p:txBody>
      </p:sp>
      <p:sp>
        <p:nvSpPr>
          <p:cNvPr id="84" name="Shape 84"/>
          <p:cNvSpPr/>
          <p:nvPr/>
        </p:nvSpPr>
        <p:spPr>
          <a:xfrm>
            <a:off x="7770788" y="3705055"/>
            <a:ext cx="3007233"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4000" b="1">
                <a:solidFill>
                  <a:srgbClr val="FF0000"/>
                </a:solidFill>
              </a:rPr>
              <a:t>PZ CRITICO</a:t>
            </a:r>
          </a:p>
        </p:txBody>
      </p:sp>
      <p:sp>
        <p:nvSpPr>
          <p:cNvPr id="85" name="Shape 85"/>
          <p:cNvSpPr/>
          <p:nvPr/>
        </p:nvSpPr>
        <p:spPr>
          <a:xfrm>
            <a:off x="6586839" y="5759054"/>
            <a:ext cx="5694885"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3600"/>
              <a:t>PZ NUTRIZ PARENTERALE</a:t>
            </a:r>
          </a:p>
        </p:txBody>
      </p:sp>
      <p:sp>
        <p:nvSpPr>
          <p:cNvPr id="86" name="Shape 86"/>
          <p:cNvSpPr/>
          <p:nvPr/>
        </p:nvSpPr>
        <p:spPr>
          <a:xfrm>
            <a:off x="1282556" y="3519770"/>
            <a:ext cx="5257850"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pPr>
            <a:r>
              <a:rPr sz="4000" b="1" dirty="0">
                <a:solidFill>
                  <a:srgbClr val="FF0000"/>
                </a:solidFill>
              </a:rPr>
              <a:t>TARGET GLICEMICO</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p:nvPr/>
        </p:nvSpPr>
        <p:spPr>
          <a:xfrm>
            <a:off x="957601" y="815532"/>
            <a:ext cx="11105991" cy="15541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2200" b="1">
                <a:solidFill>
                  <a:srgbClr val="FF0000"/>
                </a:solidFill>
                <a:latin typeface="Arial"/>
                <a:ea typeface="Arial"/>
                <a:cs typeface="Arial"/>
                <a:sym typeface="Arial"/>
              </a:rPr>
              <a:t>Original Article</a:t>
            </a:r>
            <a:r>
              <a:rPr sz="3600" b="1">
                <a:solidFill>
                  <a:srgbClr val="FFFFFF"/>
                </a:solidFill>
                <a:latin typeface="Arial"/>
                <a:ea typeface="Arial"/>
                <a:cs typeface="Arial"/>
                <a:sym typeface="Arial"/>
              </a:rPr>
              <a:t> </a:t>
            </a:r>
            <a:br>
              <a:rPr sz="3600" b="1">
                <a:solidFill>
                  <a:srgbClr val="FFFFFF"/>
                </a:solidFill>
                <a:latin typeface="Arial"/>
                <a:ea typeface="Arial"/>
                <a:cs typeface="Arial"/>
                <a:sym typeface="Arial"/>
              </a:rPr>
            </a:br>
            <a:r>
              <a:rPr sz="3600" b="1">
                <a:solidFill>
                  <a:srgbClr val="FFFFFF"/>
                </a:solidFill>
                <a:latin typeface="Arial"/>
                <a:ea typeface="Arial"/>
                <a:cs typeface="Arial"/>
                <a:sym typeface="Arial"/>
              </a:rPr>
              <a:t>Hypoglycemia and Risk of Death in Critically Ill Patients</a:t>
            </a:r>
          </a:p>
        </p:txBody>
      </p:sp>
      <p:sp>
        <p:nvSpPr>
          <p:cNvPr id="92" name="Shape 92"/>
          <p:cNvSpPr/>
          <p:nvPr/>
        </p:nvSpPr>
        <p:spPr>
          <a:xfrm>
            <a:off x="957601" y="2915835"/>
            <a:ext cx="11105991" cy="1702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6000">
                <a:solidFill>
                  <a:srgbClr val="FFFFFF"/>
                </a:solidFill>
                <a:latin typeface="Arial"/>
                <a:ea typeface="Arial"/>
                <a:cs typeface="Arial"/>
                <a:sym typeface="Arial"/>
              </a:defRPr>
            </a:lvl1pPr>
          </a:lstStyle>
          <a:p>
            <a:pPr lvl="0">
              <a:defRPr sz="1800">
                <a:solidFill>
                  <a:srgbClr val="000000"/>
                </a:solidFill>
              </a:defRPr>
            </a:pPr>
            <a:r>
              <a:rPr sz="6000" dirty="0">
                <a:solidFill>
                  <a:srgbClr val="FFFFFF"/>
                </a:solidFill>
              </a:rPr>
              <a:t>The NICE-SUGAR Study Investigators</a:t>
            </a:r>
          </a:p>
        </p:txBody>
      </p:sp>
      <p:sp>
        <p:nvSpPr>
          <p:cNvPr id="93" name="Shape 93"/>
          <p:cNvSpPr/>
          <p:nvPr/>
        </p:nvSpPr>
        <p:spPr>
          <a:xfrm>
            <a:off x="949404" y="5164132"/>
            <a:ext cx="11105992" cy="155374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3700">
                <a:solidFill>
                  <a:srgbClr val="FFFFFF"/>
                </a:solidFill>
                <a:latin typeface="Arial"/>
                <a:ea typeface="Arial"/>
                <a:cs typeface="Arial"/>
                <a:sym typeface="Arial"/>
              </a:rPr>
              <a:t>N Engl J Med</a:t>
            </a:r>
          </a:p>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3700">
                <a:solidFill>
                  <a:srgbClr val="FFFFFF"/>
                </a:solidFill>
                <a:latin typeface="Arial"/>
                <a:ea typeface="Arial"/>
                <a:cs typeface="Arial"/>
                <a:sym typeface="Arial"/>
              </a:rPr>
              <a:t>Volume 367(12):1108-1118</a:t>
            </a:r>
          </a:p>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3700">
                <a:solidFill>
                  <a:srgbClr val="FFFFFF"/>
                </a:solidFill>
                <a:latin typeface="Arial"/>
                <a:ea typeface="Arial"/>
                <a:cs typeface="Arial"/>
                <a:sym typeface="Arial"/>
              </a:rPr>
              <a:t>September 20, 2012</a:t>
            </a:r>
          </a:p>
        </p:txBody>
      </p:sp>
      <p:pic>
        <p:nvPicPr>
          <p:cNvPr id="94" name="image1.png"/>
          <p:cNvPicPr/>
          <p:nvPr/>
        </p:nvPicPr>
        <p:blipFill>
          <a:blip r:embed="rId2" cstate="print">
            <a:extLst/>
          </a:blip>
          <a:stretch>
            <a:fillRect/>
          </a:stretch>
        </p:blipFill>
        <p:spPr>
          <a:xfrm>
            <a:off x="8983831" y="8921675"/>
            <a:ext cx="3651454" cy="6147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1319442" y="123805"/>
            <a:ext cx="10460913" cy="5673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 pos="11201400" algn="l"/>
              </a:tabLst>
              <a:defRPr sz="2000" b="1">
                <a:solidFill>
                  <a:srgbClr val="FFFFFF"/>
                </a:solidFill>
                <a:latin typeface="Arial"/>
                <a:ea typeface="Arial"/>
                <a:cs typeface="Arial"/>
                <a:sym typeface="Arial"/>
              </a:defRPr>
            </a:lvl1pPr>
          </a:lstStyle>
          <a:p>
            <a:pPr lvl="0">
              <a:defRPr sz="1800" b="0">
                <a:solidFill>
                  <a:srgbClr val="000000"/>
                </a:solidFill>
              </a:defRPr>
            </a:pPr>
            <a:r>
              <a:rPr sz="2000" b="1">
                <a:solidFill>
                  <a:srgbClr val="FFFFFF"/>
                </a:solidFill>
              </a:rPr>
              <a:t>Hazard Ratio for Death from Specific Causes According to the Occurrence of Moderate or Severe Hypoglycemia.</a:t>
            </a:r>
          </a:p>
        </p:txBody>
      </p:sp>
      <p:pic>
        <p:nvPicPr>
          <p:cNvPr id="97" name="image1.png"/>
          <p:cNvPicPr/>
          <p:nvPr/>
        </p:nvPicPr>
        <p:blipFill>
          <a:blip r:embed="rId3" cstate="print">
            <a:extLst/>
          </a:blip>
          <a:stretch>
            <a:fillRect/>
          </a:stretch>
        </p:blipFill>
        <p:spPr>
          <a:xfrm>
            <a:off x="8024565" y="9109524"/>
            <a:ext cx="3651453" cy="614724"/>
          </a:xfrm>
          <a:prstGeom prst="rect">
            <a:avLst/>
          </a:prstGeom>
          <a:ln w="12700">
            <a:miter lim="400000"/>
          </a:ln>
        </p:spPr>
      </p:pic>
      <p:sp>
        <p:nvSpPr>
          <p:cNvPr id="98" name="Shape 98"/>
          <p:cNvSpPr/>
          <p:nvPr/>
        </p:nvSpPr>
        <p:spPr>
          <a:xfrm>
            <a:off x="1308814" y="9356294"/>
            <a:ext cx="6501309" cy="1973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7000"/>
              </a:lnSpc>
              <a:tabLst>
                <a:tab pos="927100" algn="l"/>
                <a:tab pos="1866900" algn="l"/>
                <a:tab pos="2794000" algn="l"/>
                <a:tab pos="3733800" algn="l"/>
                <a:tab pos="4660900" algn="l"/>
              </a:tabLst>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The NICE-SUGAR Study Investigators. N Engl J Med 2012;367:1108-1118</a:t>
            </a:r>
          </a:p>
        </p:txBody>
      </p:sp>
      <p:pic>
        <p:nvPicPr>
          <p:cNvPr id="99" name="image10.jpeg" descr="Image"/>
          <p:cNvPicPr/>
          <p:nvPr/>
        </p:nvPicPr>
        <p:blipFill>
          <a:blip r:embed="rId4" cstate="print">
            <a:extLst/>
          </a:blip>
          <a:stretch>
            <a:fillRect/>
          </a:stretch>
        </p:blipFill>
        <p:spPr>
          <a:xfrm>
            <a:off x="1263748" y="739000"/>
            <a:ext cx="10460912" cy="8377200"/>
          </a:xfrm>
          <a:prstGeom prst="rect">
            <a:avLst/>
          </a:prstGeom>
          <a:ln w="12700">
            <a:miter lim="400000"/>
          </a:ln>
        </p:spPr>
      </p:pic>
      <p:sp>
        <p:nvSpPr>
          <p:cNvPr id="100" name="Shape 100"/>
          <p:cNvSpPr/>
          <p:nvPr/>
        </p:nvSpPr>
        <p:spPr>
          <a:xfrm>
            <a:off x="1497410" y="5925442"/>
            <a:ext cx="9876333" cy="1014641"/>
          </a:xfrm>
          <a:prstGeom prst="rect">
            <a:avLst/>
          </a:prstGeom>
          <a:ln w="25400">
            <a:solidFill>
              <a:srgbClr val="FF2600"/>
            </a:solidFill>
            <a:miter lim="400000"/>
          </a:ln>
        </p:spPr>
        <p:txBody>
          <a:bodyPr lIns="0" tIns="0" rIns="0" bIns="0" anchor="ctr"/>
          <a:lstStyle/>
          <a:p>
            <a:pPr lvl="0">
              <a:defRPr sz="2400"/>
            </a:pPr>
            <a:endParaRP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959650" y="557610"/>
            <a:ext cx="11105991" cy="92549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6500" b="1">
                <a:solidFill>
                  <a:srgbClr val="FFFFFF"/>
                </a:solidFill>
                <a:latin typeface="Arial"/>
                <a:ea typeface="Arial"/>
                <a:cs typeface="Arial"/>
                <a:sym typeface="Arial"/>
              </a:defRPr>
            </a:lvl1pPr>
          </a:lstStyle>
          <a:p>
            <a:pPr lvl="0">
              <a:defRPr sz="1800" b="0">
                <a:solidFill>
                  <a:srgbClr val="000000"/>
                </a:solidFill>
              </a:defRPr>
            </a:pPr>
            <a:r>
              <a:rPr sz="6500" b="1">
                <a:solidFill>
                  <a:srgbClr val="FFFFFF"/>
                </a:solidFill>
              </a:rPr>
              <a:t>Study Conclusions</a:t>
            </a:r>
          </a:p>
        </p:txBody>
      </p:sp>
      <p:sp>
        <p:nvSpPr>
          <p:cNvPr id="105" name="Shape 105"/>
          <p:cNvSpPr>
            <a:spLocks noGrp="1"/>
          </p:cNvSpPr>
          <p:nvPr>
            <p:ph type="body" idx="1"/>
          </p:nvPr>
        </p:nvSpPr>
        <p:spPr>
          <a:xfrm>
            <a:off x="957601" y="1999897"/>
            <a:ext cx="11110089" cy="6766049"/>
          </a:xfrm>
          <a:prstGeom prst="rect">
            <a:avLst/>
          </a:prstGeom>
        </p:spPr>
        <p:txBody>
          <a:bodyPr>
            <a:normAutofit lnSpcReduction="10000"/>
          </a:bodyPr>
          <a:lstStyle/>
          <a:p>
            <a:pPr marL="491604" lvl="0" indent="-384733" defTabSz="452627">
              <a:lnSpc>
                <a:spcPct val="92000"/>
              </a:lnSpc>
              <a:spcBef>
                <a:spcPts val="700"/>
              </a:spcBef>
              <a:tabLst>
                <a:tab pos="914400" algn="l"/>
                <a:tab pos="1841500" algn="l"/>
                <a:tab pos="2768600" algn="l"/>
                <a:tab pos="3695700" algn="l"/>
                <a:tab pos="4622800" algn="l"/>
                <a:tab pos="5549900" algn="l"/>
                <a:tab pos="6464300" algn="l"/>
                <a:tab pos="7391400" algn="l"/>
                <a:tab pos="8318500" algn="l"/>
                <a:tab pos="9245600" algn="l"/>
                <a:tab pos="10172700" algn="l"/>
              </a:tabLst>
              <a:defRPr sz="1800">
                <a:solidFill>
                  <a:srgbClr val="000000"/>
                </a:solidFill>
              </a:defRPr>
            </a:pPr>
            <a:r>
              <a:rPr sz="4455">
                <a:solidFill>
                  <a:srgbClr val="FFFFFF"/>
                </a:solidFill>
                <a:latin typeface="Arial"/>
                <a:ea typeface="Arial"/>
                <a:cs typeface="Arial"/>
                <a:sym typeface="Arial"/>
              </a:rPr>
              <a:t>In this study, critically ill patients in the intensive care unit were randomly assigned to undergo intensive or conventional glucose control.</a:t>
            </a:r>
          </a:p>
          <a:p>
            <a:pPr marL="491604" lvl="0" indent="-384733" defTabSz="452627">
              <a:lnSpc>
                <a:spcPct val="92000"/>
              </a:lnSpc>
              <a:spcBef>
                <a:spcPts val="700"/>
              </a:spcBef>
              <a:tabLst>
                <a:tab pos="914400" algn="l"/>
                <a:tab pos="1841500" algn="l"/>
                <a:tab pos="2768600" algn="l"/>
                <a:tab pos="3695700" algn="l"/>
                <a:tab pos="4622800" algn="l"/>
                <a:tab pos="5549900" algn="l"/>
                <a:tab pos="6464300" algn="l"/>
                <a:tab pos="7391400" algn="l"/>
                <a:tab pos="8318500" algn="l"/>
                <a:tab pos="9245600" algn="l"/>
                <a:tab pos="10172700" algn="l"/>
              </a:tabLst>
              <a:defRPr sz="1800">
                <a:solidFill>
                  <a:srgbClr val="000000"/>
                </a:solidFill>
              </a:defRPr>
            </a:pPr>
            <a:r>
              <a:rPr sz="4455">
                <a:solidFill>
                  <a:srgbClr val="FFFFFF"/>
                </a:solidFill>
                <a:latin typeface="Arial"/>
                <a:ea typeface="Arial"/>
                <a:cs typeface="Arial"/>
                <a:sym typeface="Arial"/>
              </a:rPr>
              <a:t>Intensive control led to moderate hypoglycemia and severe hypoglycemia, which were associated with an increased risk of death.</a:t>
            </a:r>
          </a:p>
          <a:p>
            <a:pPr marL="491604" lvl="0" indent="-384733" defTabSz="452627">
              <a:lnSpc>
                <a:spcPct val="92000"/>
              </a:lnSpc>
              <a:spcBef>
                <a:spcPts val="700"/>
              </a:spcBef>
              <a:tabLst>
                <a:tab pos="914400" algn="l"/>
                <a:tab pos="1841500" algn="l"/>
                <a:tab pos="2768600" algn="l"/>
                <a:tab pos="3695700" algn="l"/>
                <a:tab pos="4622800" algn="l"/>
                <a:tab pos="5549900" algn="l"/>
                <a:tab pos="6464300" algn="l"/>
                <a:tab pos="7391400" algn="l"/>
                <a:tab pos="8318500" algn="l"/>
                <a:tab pos="9245600" algn="l"/>
                <a:tab pos="10172700" algn="l"/>
              </a:tabLst>
              <a:defRPr sz="1800">
                <a:solidFill>
                  <a:srgbClr val="000000"/>
                </a:solidFill>
              </a:defRPr>
            </a:pPr>
            <a:r>
              <a:rPr sz="4158">
                <a:solidFill>
                  <a:srgbClr val="FFFFFF"/>
                </a:solidFill>
                <a:latin typeface="Arial"/>
                <a:ea typeface="Arial"/>
                <a:cs typeface="Arial"/>
                <a:sym typeface="Arial"/>
              </a:rPr>
              <a:t>The association exhibits a dose–response relationship and is strongest for death from distributive shock.</a:t>
            </a:r>
          </a:p>
        </p:txBody>
      </p:sp>
      <p:pic>
        <p:nvPicPr>
          <p:cNvPr id="106" name="image1.png"/>
          <p:cNvPicPr/>
          <p:nvPr/>
        </p:nvPicPr>
        <p:blipFill>
          <a:blip r:embed="rId2" cstate="print">
            <a:extLst/>
          </a:blip>
          <a:stretch>
            <a:fillRect/>
          </a:stretch>
        </p:blipFill>
        <p:spPr>
          <a:xfrm>
            <a:off x="8983831" y="8921675"/>
            <a:ext cx="3651454" cy="6147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957601" y="1081994"/>
            <a:ext cx="11105991" cy="23681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5500" b="1">
                <a:solidFill>
                  <a:srgbClr val="FF0000"/>
                </a:solidFill>
                <a:latin typeface="Arial"/>
                <a:ea typeface="Arial"/>
                <a:cs typeface="Arial"/>
                <a:sym typeface="Arial"/>
              </a:rPr>
              <a:t>Original Article</a:t>
            </a:r>
            <a:r>
              <a:rPr sz="5500" b="1">
                <a:solidFill>
                  <a:srgbClr val="FFFFFF"/>
                </a:solidFill>
                <a:latin typeface="Arial"/>
                <a:ea typeface="Arial"/>
                <a:cs typeface="Arial"/>
                <a:sym typeface="Arial"/>
              </a:rPr>
              <a:t> </a:t>
            </a:r>
            <a:br>
              <a:rPr sz="5500" b="1">
                <a:solidFill>
                  <a:srgbClr val="FFFFFF"/>
                </a:solidFill>
                <a:latin typeface="Arial"/>
                <a:ea typeface="Arial"/>
                <a:cs typeface="Arial"/>
                <a:sym typeface="Arial"/>
              </a:rPr>
            </a:br>
            <a:r>
              <a:rPr sz="5500" b="1">
                <a:solidFill>
                  <a:srgbClr val="FFFFFF"/>
                </a:solidFill>
                <a:latin typeface="Arial"/>
                <a:ea typeface="Arial"/>
                <a:cs typeface="Arial"/>
                <a:sym typeface="Arial"/>
              </a:rPr>
              <a:t>Early versus Late Parenteral Nutrition in Critically Ill Adults</a:t>
            </a:r>
          </a:p>
        </p:txBody>
      </p:sp>
      <p:sp>
        <p:nvSpPr>
          <p:cNvPr id="109" name="Shape 109"/>
          <p:cNvSpPr/>
          <p:nvPr/>
        </p:nvSpPr>
        <p:spPr>
          <a:xfrm>
            <a:off x="957601" y="4209210"/>
            <a:ext cx="11105991" cy="118398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4200">
                <a:solidFill>
                  <a:srgbClr val="FFFFFF"/>
                </a:solidFill>
                <a:latin typeface="Arial"/>
                <a:ea typeface="Arial"/>
                <a:cs typeface="Arial"/>
                <a:sym typeface="Arial"/>
              </a:rPr>
              <a:t>Michael P. Casaer, M.D.,  N Engl J Med</a:t>
            </a:r>
          </a:p>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4200">
                <a:solidFill>
                  <a:srgbClr val="FFFFFF"/>
                </a:solidFill>
                <a:latin typeface="Arial"/>
                <a:ea typeface="Arial"/>
                <a:cs typeface="Arial"/>
                <a:sym typeface="Arial"/>
              </a:rPr>
              <a:t>Volume 365(6):506-517 - August 11, 2011</a:t>
            </a:r>
          </a:p>
        </p:txBody>
      </p:sp>
      <p:pic>
        <p:nvPicPr>
          <p:cNvPr id="110" name="image1.png"/>
          <p:cNvPicPr/>
          <p:nvPr/>
        </p:nvPicPr>
        <p:blipFill>
          <a:blip r:embed="rId2" cstate="print">
            <a:extLst/>
          </a:blip>
          <a:stretch>
            <a:fillRect/>
          </a:stretch>
        </p:blipFill>
        <p:spPr>
          <a:xfrm>
            <a:off x="8983830" y="8921675"/>
            <a:ext cx="3651454" cy="6147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p:nvPr/>
        </p:nvSpPr>
        <p:spPr>
          <a:xfrm>
            <a:off x="458650" y="116664"/>
            <a:ext cx="12087500" cy="5673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 pos="11201400" algn="l"/>
              </a:tabLst>
              <a:defRPr sz="2000" b="1">
                <a:solidFill>
                  <a:srgbClr val="FFFFFF"/>
                </a:solidFill>
                <a:latin typeface="Arial"/>
                <a:ea typeface="Arial"/>
                <a:cs typeface="Arial"/>
                <a:sym typeface="Arial"/>
              </a:defRPr>
            </a:lvl1pPr>
          </a:lstStyle>
          <a:p>
            <a:pPr lvl="0">
              <a:defRPr sz="1800" b="0">
                <a:solidFill>
                  <a:srgbClr val="000000"/>
                </a:solidFill>
              </a:defRPr>
            </a:pPr>
            <a:r>
              <a:rPr sz="2000" b="1">
                <a:solidFill>
                  <a:srgbClr val="FFFFFF"/>
                </a:solidFill>
              </a:rPr>
              <a:t>Kaplan–Meier Estimates of the Time to Discharge from the Intensive Care Unit (ICU) and from the Hospital.</a:t>
            </a:r>
          </a:p>
        </p:txBody>
      </p:sp>
      <p:pic>
        <p:nvPicPr>
          <p:cNvPr id="113" name="image1.png"/>
          <p:cNvPicPr/>
          <p:nvPr/>
        </p:nvPicPr>
        <p:blipFill>
          <a:blip r:embed="rId3" cstate="print">
            <a:extLst/>
          </a:blip>
          <a:stretch>
            <a:fillRect/>
          </a:stretch>
        </p:blipFill>
        <p:spPr>
          <a:xfrm>
            <a:off x="10310821" y="9258849"/>
            <a:ext cx="2679747" cy="451137"/>
          </a:xfrm>
          <a:prstGeom prst="rect">
            <a:avLst/>
          </a:prstGeom>
          <a:ln w="12700">
            <a:miter lim="400000"/>
          </a:ln>
        </p:spPr>
      </p:pic>
      <p:sp>
        <p:nvSpPr>
          <p:cNvPr id="114" name="Shape 114"/>
          <p:cNvSpPr/>
          <p:nvPr/>
        </p:nvSpPr>
        <p:spPr>
          <a:xfrm>
            <a:off x="120237" y="9385726"/>
            <a:ext cx="8520057" cy="1973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7000"/>
              </a:lnSpc>
              <a:tabLst>
                <a:tab pos="927100" algn="l"/>
                <a:tab pos="1866900" algn="l"/>
                <a:tab pos="2794000" algn="l"/>
                <a:tab pos="3733800" algn="l"/>
                <a:tab pos="4660900" algn="l"/>
              </a:tabLst>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Casaer MP et al. N Engl J Med 2011;365:506-517</a:t>
            </a:r>
          </a:p>
        </p:txBody>
      </p:sp>
      <p:pic>
        <p:nvPicPr>
          <p:cNvPr id="115" name="Image.jpg" descr="Image"/>
          <p:cNvPicPr/>
          <p:nvPr/>
        </p:nvPicPr>
        <p:blipFill>
          <a:blip r:embed="rId4" cstate="print">
            <a:extLst/>
          </a:blip>
          <a:stretch>
            <a:fillRect/>
          </a:stretch>
        </p:blipFill>
        <p:spPr>
          <a:xfrm>
            <a:off x="1391973" y="692673"/>
            <a:ext cx="10220854" cy="84952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949404" y="492032"/>
            <a:ext cx="11105992" cy="95006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6700" b="1">
                <a:solidFill>
                  <a:srgbClr val="FFFFFF"/>
                </a:solidFill>
                <a:latin typeface="Arial"/>
                <a:ea typeface="Arial"/>
                <a:cs typeface="Arial"/>
                <a:sym typeface="Arial"/>
              </a:defRPr>
            </a:lvl1pPr>
          </a:lstStyle>
          <a:p>
            <a:pPr lvl="0">
              <a:defRPr sz="1800" b="0">
                <a:solidFill>
                  <a:srgbClr val="000000"/>
                </a:solidFill>
              </a:defRPr>
            </a:pPr>
            <a:r>
              <a:rPr sz="6700" b="1">
                <a:solidFill>
                  <a:srgbClr val="FFFFFF"/>
                </a:solidFill>
              </a:rPr>
              <a:t>Study CONCLUSIONS</a:t>
            </a:r>
          </a:p>
        </p:txBody>
      </p:sp>
      <p:sp>
        <p:nvSpPr>
          <p:cNvPr id="120" name="Shape 120"/>
          <p:cNvSpPr>
            <a:spLocks noGrp="1"/>
          </p:cNvSpPr>
          <p:nvPr>
            <p:ph type="body" idx="4294967295"/>
          </p:nvPr>
        </p:nvSpPr>
        <p:spPr>
          <a:xfrm>
            <a:off x="947355" y="2014761"/>
            <a:ext cx="11110090" cy="4802829"/>
          </a:xfrm>
          <a:prstGeom prst="rect">
            <a:avLst/>
          </a:prstGeom>
        </p:spPr>
        <p:txBody>
          <a:bodyPr>
            <a:normAutofit lnSpcReduction="10000"/>
          </a:bodyPr>
          <a:lstStyle/>
          <a:p>
            <a:pPr marL="491604" lvl="0" indent="-384733" defTabSz="452627">
              <a:lnSpc>
                <a:spcPct val="92000"/>
              </a:lnSpc>
              <a:spcBef>
                <a:spcPts val="700"/>
              </a:spcBef>
              <a:tabLst>
                <a:tab pos="914400" algn="l"/>
                <a:tab pos="1841500" algn="l"/>
                <a:tab pos="2768600" algn="l"/>
                <a:tab pos="3695700" algn="l"/>
                <a:tab pos="4622800" algn="l"/>
                <a:tab pos="5549900" algn="l"/>
                <a:tab pos="6464300" algn="l"/>
                <a:tab pos="7391400" algn="l"/>
                <a:tab pos="8318500" algn="l"/>
                <a:tab pos="9245600" algn="l"/>
                <a:tab pos="10172700" algn="l"/>
              </a:tabLst>
              <a:defRPr sz="1800">
                <a:solidFill>
                  <a:srgbClr val="000000"/>
                </a:solidFill>
              </a:defRPr>
            </a:pPr>
            <a:r>
              <a:rPr sz="4356">
                <a:solidFill>
                  <a:srgbClr val="FFFFFF"/>
                </a:solidFill>
                <a:latin typeface="Arial"/>
                <a:ea typeface="Arial"/>
                <a:cs typeface="Arial"/>
                <a:sym typeface="Arial"/>
              </a:rPr>
              <a:t>This controlled, randomized, multicenter trial compared early initiation (&lt;2 days) with late initiation (≥8 days) of parenteral nutrition in adults in the intensive care unit.</a:t>
            </a:r>
          </a:p>
          <a:p>
            <a:pPr marL="491604" lvl="0" indent="-384733" defTabSz="452627">
              <a:lnSpc>
                <a:spcPct val="92000"/>
              </a:lnSpc>
              <a:spcBef>
                <a:spcPts val="700"/>
              </a:spcBef>
              <a:tabLst>
                <a:tab pos="914400" algn="l"/>
                <a:tab pos="1841500" algn="l"/>
                <a:tab pos="2768600" algn="l"/>
                <a:tab pos="3695700" algn="l"/>
                <a:tab pos="4622800" algn="l"/>
                <a:tab pos="5549900" algn="l"/>
                <a:tab pos="6464300" algn="l"/>
                <a:tab pos="7391400" algn="l"/>
                <a:tab pos="8318500" algn="l"/>
                <a:tab pos="9245600" algn="l"/>
                <a:tab pos="10172700" algn="l"/>
              </a:tabLst>
              <a:defRPr sz="1800">
                <a:solidFill>
                  <a:srgbClr val="000000"/>
                </a:solidFill>
              </a:defRPr>
            </a:pPr>
            <a:r>
              <a:rPr sz="4356">
                <a:solidFill>
                  <a:srgbClr val="FFFFFF"/>
                </a:solidFill>
                <a:latin typeface="Arial"/>
                <a:ea typeface="Arial"/>
                <a:cs typeface="Arial"/>
                <a:sym typeface="Arial"/>
              </a:rPr>
              <a:t>Late initiation of parenteral nutrition was associated with faster recovery and fewer complications, as compared with early initiation.</a:t>
            </a:r>
          </a:p>
        </p:txBody>
      </p:sp>
      <p:pic>
        <p:nvPicPr>
          <p:cNvPr id="121" name="image1.png"/>
          <p:cNvPicPr/>
          <p:nvPr/>
        </p:nvPicPr>
        <p:blipFill>
          <a:blip r:embed="rId2" cstate="print">
            <a:extLst/>
          </a:blip>
          <a:stretch>
            <a:fillRect/>
          </a:stretch>
        </p:blipFill>
        <p:spPr>
          <a:xfrm>
            <a:off x="8983830" y="8921675"/>
            <a:ext cx="3651454" cy="6147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p:cNvSpPr>
          <p:nvPr>
            <p:ph type="body" idx="1"/>
          </p:nvPr>
        </p:nvSpPr>
        <p:spPr>
          <a:xfrm>
            <a:off x="1270000" y="1295400"/>
            <a:ext cx="10464800" cy="1130300"/>
          </a:xfrm>
          <a:prstGeom prst="rect">
            <a:avLst/>
          </a:prstGeom>
        </p:spPr>
        <p:txBody>
          <a:bodyPr/>
          <a:lstStyle/>
          <a:p>
            <a:pPr lvl="0">
              <a:defRPr sz="1800"/>
            </a:pPr>
            <a:r>
              <a:rPr sz="3200"/>
              <a:t>Prevalenza Diabete. Italia. ISTAT 2013.</a:t>
            </a:r>
          </a:p>
        </p:txBody>
      </p:sp>
      <p:pic>
        <p:nvPicPr>
          <p:cNvPr id="43" name="pasted-image.png"/>
          <p:cNvPicPr/>
          <p:nvPr/>
        </p:nvPicPr>
        <p:blipFill>
          <a:blip r:embed="rId2" cstate="print">
            <a:extLst/>
          </a:blip>
          <a:stretch>
            <a:fillRect/>
          </a:stretch>
        </p:blipFill>
        <p:spPr>
          <a:xfrm>
            <a:off x="1387557" y="2606505"/>
            <a:ext cx="10107216" cy="591669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957601" y="815532"/>
            <a:ext cx="11105991" cy="295976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5200" b="1">
                <a:solidFill>
                  <a:srgbClr val="FF0000"/>
                </a:solidFill>
                <a:latin typeface="Arial"/>
                <a:ea typeface="Arial"/>
                <a:cs typeface="Arial"/>
                <a:sym typeface="Arial"/>
              </a:rPr>
              <a:t>Review Article: Critical Care Medicine</a:t>
            </a:r>
            <a:r>
              <a:rPr sz="5200" b="1">
                <a:solidFill>
                  <a:srgbClr val="FFFFFF"/>
                </a:solidFill>
                <a:latin typeface="Arial"/>
                <a:ea typeface="Arial"/>
                <a:cs typeface="Arial"/>
                <a:sym typeface="Arial"/>
              </a:rPr>
              <a:t> </a:t>
            </a:r>
            <a:br>
              <a:rPr sz="5200" b="1">
                <a:solidFill>
                  <a:srgbClr val="FFFFFF"/>
                </a:solidFill>
                <a:latin typeface="Arial"/>
                <a:ea typeface="Arial"/>
                <a:cs typeface="Arial"/>
                <a:sym typeface="Arial"/>
              </a:rPr>
            </a:br>
            <a:r>
              <a:rPr sz="5200" b="1">
                <a:solidFill>
                  <a:srgbClr val="FFFFFF"/>
                </a:solidFill>
                <a:latin typeface="Arial"/>
                <a:ea typeface="Arial"/>
                <a:cs typeface="Arial"/>
                <a:sym typeface="Arial"/>
              </a:rPr>
              <a:t>Nutrition in the Acute Phase of Critical Illness</a:t>
            </a:r>
          </a:p>
        </p:txBody>
      </p:sp>
      <p:sp>
        <p:nvSpPr>
          <p:cNvPr id="124" name="Shape 124"/>
          <p:cNvSpPr/>
          <p:nvPr/>
        </p:nvSpPr>
        <p:spPr>
          <a:xfrm>
            <a:off x="1099714" y="4716270"/>
            <a:ext cx="11105991" cy="1109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4000">
                <a:solidFill>
                  <a:srgbClr val="FFFFFF"/>
                </a:solidFill>
                <a:latin typeface="Arial"/>
                <a:ea typeface="Arial"/>
                <a:cs typeface="Arial"/>
                <a:sym typeface="Arial"/>
              </a:defRPr>
            </a:lvl1pPr>
          </a:lstStyle>
          <a:p>
            <a:pPr lvl="0">
              <a:defRPr sz="1800">
                <a:solidFill>
                  <a:srgbClr val="000000"/>
                </a:solidFill>
              </a:defRPr>
            </a:pPr>
            <a:r>
              <a:rPr sz="4000">
                <a:solidFill>
                  <a:srgbClr val="FFFFFF"/>
                </a:solidFill>
              </a:rPr>
              <a:t>Michael P. Casaer, M.D., Ph.D., and Greet Van den Berghe, M.D., Ph.D.</a:t>
            </a:r>
          </a:p>
        </p:txBody>
      </p:sp>
      <p:sp>
        <p:nvSpPr>
          <p:cNvPr id="125" name="Shape 125"/>
          <p:cNvSpPr/>
          <p:nvPr/>
        </p:nvSpPr>
        <p:spPr>
          <a:xfrm>
            <a:off x="955552" y="7282415"/>
            <a:ext cx="11105992" cy="14798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3500">
                <a:solidFill>
                  <a:srgbClr val="FFFFFF"/>
                </a:solidFill>
                <a:latin typeface="Arial"/>
                <a:ea typeface="Arial"/>
                <a:cs typeface="Arial"/>
                <a:sym typeface="Arial"/>
              </a:rPr>
              <a:t>N Engl J Med</a:t>
            </a:r>
          </a:p>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3500">
                <a:solidFill>
                  <a:srgbClr val="FFFFFF"/>
                </a:solidFill>
                <a:latin typeface="Arial"/>
                <a:ea typeface="Arial"/>
                <a:cs typeface="Arial"/>
                <a:sym typeface="Arial"/>
              </a:rPr>
              <a:t>Volume 370(13):1227-1236</a:t>
            </a:r>
          </a:p>
          <a:p>
            <a:pPr lvl="0"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Lst>
              <a:defRPr sz="1800"/>
            </a:pPr>
            <a:r>
              <a:rPr sz="3500">
                <a:solidFill>
                  <a:srgbClr val="FFFFFF"/>
                </a:solidFill>
                <a:latin typeface="Arial"/>
                <a:ea typeface="Arial"/>
                <a:cs typeface="Arial"/>
                <a:sym typeface="Arial"/>
              </a:rPr>
              <a:t>March 27, 2014</a:t>
            </a:r>
          </a:p>
        </p:txBody>
      </p:sp>
      <p:pic>
        <p:nvPicPr>
          <p:cNvPr id="126" name="image1.png"/>
          <p:cNvPicPr/>
          <p:nvPr/>
        </p:nvPicPr>
        <p:blipFill>
          <a:blip r:embed="rId2" cstate="print">
            <a:extLst/>
          </a:blip>
          <a:stretch>
            <a:fillRect/>
          </a:stretch>
        </p:blipFill>
        <p:spPr>
          <a:xfrm>
            <a:off x="8983831" y="8921675"/>
            <a:ext cx="3651454" cy="61472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465822" y="543005"/>
            <a:ext cx="12087500" cy="5673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defTabSz="914400">
              <a:lnSpc>
                <a:spcPct val="97000"/>
              </a:lnSpc>
              <a:tabLst>
                <a:tab pos="927100" algn="l"/>
                <a:tab pos="1866900" algn="l"/>
                <a:tab pos="2794000" algn="l"/>
                <a:tab pos="3733800" algn="l"/>
                <a:tab pos="4660900" algn="l"/>
                <a:tab pos="5600700" algn="l"/>
                <a:tab pos="6540500" algn="l"/>
                <a:tab pos="7467600" algn="l"/>
                <a:tab pos="8407400" algn="l"/>
                <a:tab pos="9334500" algn="l"/>
                <a:tab pos="10274300" algn="l"/>
                <a:tab pos="11201400" algn="l"/>
              </a:tabLst>
              <a:defRPr sz="2000" b="1">
                <a:solidFill>
                  <a:srgbClr val="FFFFFF"/>
                </a:solidFill>
                <a:latin typeface="Arial"/>
                <a:ea typeface="Arial"/>
                <a:cs typeface="Arial"/>
                <a:sym typeface="Arial"/>
              </a:defRPr>
            </a:lvl1pPr>
          </a:lstStyle>
          <a:p>
            <a:pPr lvl="0">
              <a:defRPr sz="1800" b="0">
                <a:solidFill>
                  <a:srgbClr val="000000"/>
                </a:solidFill>
              </a:defRPr>
            </a:pPr>
            <a:r>
              <a:rPr sz="2000" b="1">
                <a:solidFill>
                  <a:srgbClr val="FFFFFF"/>
                </a:solidFill>
              </a:rPr>
              <a:t>Nutritional Interventions for Critically Ill Patients, According to Data from Randomized, Controlled Trials.</a:t>
            </a:r>
          </a:p>
        </p:txBody>
      </p:sp>
      <p:pic>
        <p:nvPicPr>
          <p:cNvPr id="136" name="image1.png"/>
          <p:cNvPicPr/>
          <p:nvPr/>
        </p:nvPicPr>
        <p:blipFill>
          <a:blip r:embed="rId3" cstate="print">
            <a:extLst/>
          </a:blip>
          <a:stretch>
            <a:fillRect/>
          </a:stretch>
        </p:blipFill>
        <p:spPr>
          <a:xfrm>
            <a:off x="8717368" y="9081553"/>
            <a:ext cx="3651454" cy="614724"/>
          </a:xfrm>
          <a:prstGeom prst="rect">
            <a:avLst/>
          </a:prstGeom>
          <a:ln w="12700">
            <a:miter lim="400000"/>
          </a:ln>
        </p:spPr>
      </p:pic>
      <p:sp>
        <p:nvSpPr>
          <p:cNvPr id="137" name="Shape 137"/>
          <p:cNvSpPr/>
          <p:nvPr/>
        </p:nvSpPr>
        <p:spPr>
          <a:xfrm>
            <a:off x="367351" y="9439019"/>
            <a:ext cx="11507610" cy="1973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l" defTabSz="914400">
              <a:lnSpc>
                <a:spcPct val="97000"/>
              </a:lnSpc>
              <a:tabLst>
                <a:tab pos="927100" algn="l"/>
                <a:tab pos="1866900" algn="l"/>
                <a:tab pos="2794000" algn="l"/>
                <a:tab pos="3733800" algn="l"/>
                <a:tab pos="4660900" algn="l"/>
              </a:tabLst>
              <a:defRPr sz="1400" b="1">
                <a:solidFill>
                  <a:srgbClr val="FFFFFF"/>
                </a:solidFill>
                <a:latin typeface="Arial"/>
                <a:ea typeface="Arial"/>
                <a:cs typeface="Arial"/>
                <a:sym typeface="Arial"/>
              </a:defRPr>
            </a:lvl1pPr>
          </a:lstStyle>
          <a:p>
            <a:pPr lvl="0">
              <a:defRPr sz="1800" b="0">
                <a:solidFill>
                  <a:srgbClr val="000000"/>
                </a:solidFill>
              </a:defRPr>
            </a:pPr>
            <a:r>
              <a:rPr sz="1400" b="1">
                <a:solidFill>
                  <a:srgbClr val="FFFFFF"/>
                </a:solidFill>
              </a:rPr>
              <a:t>Casaer MP, Van den Berghe G. N Engl J Med 2014;370:1227-1236</a:t>
            </a:r>
          </a:p>
        </p:txBody>
      </p:sp>
      <p:pic>
        <p:nvPicPr>
          <p:cNvPr id="138" name="image6.jpeg" descr="Image"/>
          <p:cNvPicPr/>
          <p:nvPr/>
        </p:nvPicPr>
        <p:blipFill>
          <a:blip r:embed="rId4" cstate="print">
            <a:extLst/>
          </a:blip>
          <a:stretch>
            <a:fillRect/>
          </a:stretch>
        </p:blipFill>
        <p:spPr>
          <a:xfrm>
            <a:off x="105747" y="1278302"/>
            <a:ext cx="12807651" cy="7635332"/>
          </a:xfrm>
          <a:prstGeom prst="rect">
            <a:avLst/>
          </a:prstGeom>
          <a:ln w="12700">
            <a:miter lim="400000"/>
          </a:ln>
        </p:spPr>
      </p:pic>
      <p:sp>
        <p:nvSpPr>
          <p:cNvPr id="139" name="Shape 139"/>
          <p:cNvSpPr/>
          <p:nvPr/>
        </p:nvSpPr>
        <p:spPr>
          <a:xfrm>
            <a:off x="162435" y="5439997"/>
            <a:ext cx="12679930" cy="1164995"/>
          </a:xfrm>
          <a:prstGeom prst="rect">
            <a:avLst/>
          </a:prstGeom>
          <a:ln w="25400">
            <a:solidFill>
              <a:srgbClr val="FF2600"/>
            </a:solidFill>
            <a:miter lim="400000"/>
          </a:ln>
        </p:spPr>
        <p:txBody>
          <a:bodyPr lIns="0" tIns="0" rIns="0" bIns="0" anchor="ctr"/>
          <a:lstStyle/>
          <a:p>
            <a:pPr lvl="0">
              <a:defRPr sz="2400"/>
            </a:pPr>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body" idx="1"/>
          </p:nvPr>
        </p:nvSpPr>
        <p:spPr>
          <a:xfrm>
            <a:off x="1270000" y="1156607"/>
            <a:ext cx="10464800" cy="1130301"/>
          </a:xfrm>
          <a:prstGeom prst="rect">
            <a:avLst/>
          </a:prstGeom>
        </p:spPr>
        <p:txBody>
          <a:bodyPr/>
          <a:lstStyle>
            <a:lvl1pPr>
              <a:defRPr sz="6200"/>
            </a:lvl1pPr>
          </a:lstStyle>
          <a:p>
            <a:pPr lvl="0">
              <a:defRPr sz="1800"/>
            </a:pPr>
            <a:r>
              <a:rPr sz="6200"/>
              <a:t>Take Home Message</a:t>
            </a:r>
          </a:p>
        </p:txBody>
      </p:sp>
      <p:pic>
        <p:nvPicPr>
          <p:cNvPr id="151" name="pasted-image.tif"/>
          <p:cNvPicPr/>
          <p:nvPr/>
        </p:nvPicPr>
        <p:blipFill>
          <a:blip r:embed="rId2" cstate="print">
            <a:extLst/>
          </a:blip>
          <a:stretch>
            <a:fillRect/>
          </a:stretch>
        </p:blipFill>
        <p:spPr>
          <a:xfrm>
            <a:off x="291201" y="3326532"/>
            <a:ext cx="6021177" cy="4813167"/>
          </a:xfrm>
          <a:prstGeom prst="rect">
            <a:avLst/>
          </a:prstGeom>
          <a:ln w="12700">
            <a:miter lim="400000"/>
          </a:ln>
        </p:spPr>
      </p:pic>
      <p:pic>
        <p:nvPicPr>
          <p:cNvPr id="152" name="pasted-image.tif"/>
          <p:cNvPicPr/>
          <p:nvPr/>
        </p:nvPicPr>
        <p:blipFill>
          <a:blip r:embed="rId3" cstate="print">
            <a:extLst/>
          </a:blip>
          <a:stretch>
            <a:fillRect/>
          </a:stretch>
        </p:blipFill>
        <p:spPr>
          <a:xfrm>
            <a:off x="6692422" y="2812007"/>
            <a:ext cx="6021177" cy="557738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body" idx="1"/>
          </p:nvPr>
        </p:nvSpPr>
        <p:spPr>
          <a:xfrm>
            <a:off x="1270000" y="2235200"/>
            <a:ext cx="10464800" cy="6326089"/>
          </a:xfrm>
          <a:prstGeom prst="rect">
            <a:avLst/>
          </a:prstGeom>
        </p:spPr>
        <p:txBody>
          <a:bodyPr/>
          <a:lstStyle/>
          <a:p>
            <a:pPr marL="375355" lvl="0" indent="-375355" algn="just" defTabSz="554990">
              <a:buSzPct val="75000"/>
              <a:buChar char="•"/>
              <a:defRPr sz="1800"/>
            </a:pPr>
            <a:r>
              <a:rPr sz="4275"/>
              <a:t>Nei pazienti ricoverati in terapia intensiva il target glicemico raccomandabile è compreso fra 140 e 180 mg/dl</a:t>
            </a:r>
          </a:p>
          <a:p>
            <a:pPr marL="375355" lvl="0" indent="-375355" algn="just" defTabSz="554990">
              <a:buSzPct val="75000"/>
              <a:buChar char="•"/>
              <a:defRPr sz="1800"/>
            </a:pPr>
            <a:endParaRPr sz="4275"/>
          </a:p>
          <a:p>
            <a:pPr marL="375355" lvl="0" indent="-375355" algn="just" defTabSz="554990">
              <a:buSzPct val="75000"/>
              <a:buChar char="•"/>
              <a:defRPr sz="1800"/>
            </a:pPr>
            <a:r>
              <a:rPr sz="4275"/>
              <a:t>Nei pazienti ricoverati in terapia intensiva l’inizio tardivo (dopo 7 giorni) della nutrizione parenterale si correla con minore ospedalizzazione e complicanze</a:t>
            </a:r>
          </a:p>
        </p:txBody>
      </p:sp>
      <p:sp>
        <p:nvSpPr>
          <p:cNvPr id="155" name="Shape 155"/>
          <p:cNvSpPr/>
          <p:nvPr/>
        </p:nvSpPr>
        <p:spPr>
          <a:xfrm>
            <a:off x="1270000" y="547007"/>
            <a:ext cx="10464800" cy="1130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defRPr sz="6200"/>
            </a:lvl1pPr>
          </a:lstStyle>
          <a:p>
            <a:pPr lvl="0">
              <a:defRPr sz="1800"/>
            </a:pPr>
            <a:r>
              <a:rPr sz="6200"/>
              <a:t>Take Home Message</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asted-image.tif"/>
          <p:cNvPicPr/>
          <p:nvPr/>
        </p:nvPicPr>
        <p:blipFill>
          <a:blip r:embed="rId2" cstate="print">
            <a:extLst/>
          </a:blip>
          <a:stretch>
            <a:fillRect/>
          </a:stretch>
        </p:blipFill>
        <p:spPr>
          <a:xfrm>
            <a:off x="-8292" y="-84045"/>
            <a:ext cx="13160376" cy="9921690"/>
          </a:xfrm>
          <a:prstGeom prst="rect">
            <a:avLst/>
          </a:prstGeom>
          <a:ln w="12700">
            <a:miter lim="400000"/>
          </a:ln>
        </p:spPr>
      </p:pic>
      <p:sp>
        <p:nvSpPr>
          <p:cNvPr id="158" name="Shape 158"/>
          <p:cNvSpPr>
            <a:spLocks noGrp="1"/>
          </p:cNvSpPr>
          <p:nvPr>
            <p:ph type="title"/>
          </p:nvPr>
        </p:nvSpPr>
        <p:spPr>
          <a:xfrm>
            <a:off x="1270000" y="3848149"/>
            <a:ext cx="10464800" cy="2057302"/>
          </a:xfrm>
          <a:prstGeom prst="rect">
            <a:avLst/>
          </a:prstGeom>
        </p:spPr>
        <p:txBody>
          <a:bodyPr/>
          <a:lstStyle>
            <a:lvl1pPr defTabSz="408940">
              <a:defRPr sz="12670">
                <a:solidFill>
                  <a:srgbClr val="FFFFFF"/>
                </a:solidFill>
              </a:defRPr>
            </a:lvl1pPr>
          </a:lstStyle>
          <a:p>
            <a:pPr lvl="0">
              <a:defRPr sz="1800">
                <a:solidFill>
                  <a:srgbClr val="000000"/>
                </a:solidFill>
              </a:defRPr>
            </a:pPr>
            <a:r>
              <a:rPr sz="12670">
                <a:solidFill>
                  <a:srgbClr val="FFFFFF"/>
                </a:solidFill>
              </a:rPr>
              <a:t>Curiosità</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asted-image.png"/>
          <p:cNvPicPr/>
          <p:nvPr/>
        </p:nvPicPr>
        <p:blipFill>
          <a:blip r:embed="rId2" cstate="print">
            <a:extLst/>
          </a:blip>
          <a:stretch>
            <a:fillRect/>
          </a:stretch>
        </p:blipFill>
        <p:spPr>
          <a:xfrm>
            <a:off x="279400" y="275659"/>
            <a:ext cx="12446000" cy="3340101"/>
          </a:xfrm>
          <a:prstGeom prst="rect">
            <a:avLst/>
          </a:prstGeom>
          <a:ln w="12700">
            <a:miter lim="400000"/>
          </a:ln>
        </p:spPr>
      </p:pic>
      <p:pic>
        <p:nvPicPr>
          <p:cNvPr id="161" name="pasted-image.png"/>
          <p:cNvPicPr/>
          <p:nvPr/>
        </p:nvPicPr>
        <p:blipFill>
          <a:blip r:embed="rId3" cstate="print">
            <a:extLst/>
          </a:blip>
          <a:stretch>
            <a:fillRect/>
          </a:stretch>
        </p:blipFill>
        <p:spPr>
          <a:xfrm>
            <a:off x="6637906" y="209588"/>
            <a:ext cx="5885801" cy="558779"/>
          </a:xfrm>
          <a:prstGeom prst="rect">
            <a:avLst/>
          </a:prstGeom>
          <a:ln w="12700">
            <a:miter lim="400000"/>
          </a:ln>
        </p:spPr>
      </p:pic>
      <p:pic>
        <p:nvPicPr>
          <p:cNvPr id="162" name="pasted-image.png"/>
          <p:cNvPicPr/>
          <p:nvPr/>
        </p:nvPicPr>
        <p:blipFill>
          <a:blip r:embed="rId4" cstate="print">
            <a:extLst/>
          </a:blip>
          <a:stretch>
            <a:fillRect/>
          </a:stretch>
        </p:blipFill>
        <p:spPr>
          <a:xfrm>
            <a:off x="546052" y="3493299"/>
            <a:ext cx="11111275" cy="591597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sted-image.png"/>
          <p:cNvPicPr/>
          <p:nvPr/>
        </p:nvPicPr>
        <p:blipFill>
          <a:blip r:embed="rId2" cstate="print">
            <a:extLst/>
          </a:blip>
          <a:stretch>
            <a:fillRect/>
          </a:stretch>
        </p:blipFill>
        <p:spPr>
          <a:xfrm>
            <a:off x="1743639" y="2719580"/>
            <a:ext cx="9517522" cy="5762240"/>
          </a:xfrm>
          <a:prstGeom prst="rect">
            <a:avLst/>
          </a:prstGeom>
          <a:ln w="12700">
            <a:miter lim="400000"/>
          </a:ln>
        </p:spPr>
      </p:pic>
      <p:sp>
        <p:nvSpPr>
          <p:cNvPr id="46" name="Shape 46"/>
          <p:cNvSpPr>
            <a:spLocks noGrp="1"/>
          </p:cNvSpPr>
          <p:nvPr>
            <p:ph type="body" idx="1"/>
          </p:nvPr>
        </p:nvSpPr>
        <p:spPr>
          <a:xfrm>
            <a:off x="1270000" y="1295400"/>
            <a:ext cx="10464800" cy="1130300"/>
          </a:xfrm>
          <a:prstGeom prst="rect">
            <a:avLst/>
          </a:prstGeom>
        </p:spPr>
        <p:txBody>
          <a:bodyPr/>
          <a:lstStyle/>
          <a:p>
            <a:pPr lvl="0">
              <a:defRPr sz="1800"/>
            </a:pPr>
            <a:r>
              <a:rPr sz="3200"/>
              <a:t>Prevalenza BPCO. Italia. S.I.M.G. 2013.</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p:cNvSpPr>
          <p:nvPr>
            <p:ph type="body" idx="1"/>
          </p:nvPr>
        </p:nvSpPr>
        <p:spPr>
          <a:xfrm>
            <a:off x="1270000" y="374983"/>
            <a:ext cx="10464800" cy="1130301"/>
          </a:xfrm>
          <a:prstGeom prst="rect">
            <a:avLst/>
          </a:prstGeom>
        </p:spPr>
        <p:txBody>
          <a:bodyPr/>
          <a:lstStyle>
            <a:lvl1pPr>
              <a:defRPr sz="4900"/>
            </a:lvl1pPr>
          </a:lstStyle>
          <a:p>
            <a:pPr lvl="0">
              <a:defRPr sz="1800"/>
            </a:pPr>
            <a:r>
              <a:rPr sz="4900"/>
              <a:t>BPCO e Prevalenza DIABETE.</a:t>
            </a:r>
          </a:p>
        </p:txBody>
      </p:sp>
      <p:pic>
        <p:nvPicPr>
          <p:cNvPr id="49" name="pasted-image.png"/>
          <p:cNvPicPr/>
          <p:nvPr/>
        </p:nvPicPr>
        <p:blipFill>
          <a:blip r:embed="rId2" cstate="print">
            <a:extLst/>
          </a:blip>
          <a:stretch>
            <a:fillRect/>
          </a:stretch>
        </p:blipFill>
        <p:spPr>
          <a:xfrm>
            <a:off x="0" y="2192609"/>
            <a:ext cx="13004800" cy="5368382"/>
          </a:xfrm>
          <a:prstGeom prst="rect">
            <a:avLst/>
          </a:prstGeom>
          <a:ln w="12700">
            <a:miter lim="400000"/>
          </a:ln>
        </p:spPr>
      </p:pic>
      <p:sp>
        <p:nvSpPr>
          <p:cNvPr id="50" name="Shape 50"/>
          <p:cNvSpPr/>
          <p:nvPr/>
        </p:nvSpPr>
        <p:spPr>
          <a:xfrm>
            <a:off x="1092358" y="7884290"/>
            <a:ext cx="10464801" cy="1130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defTabSz="457200">
              <a:spcBef>
                <a:spcPts val="1200"/>
              </a:spcBef>
              <a:defRPr sz="2800" b="1">
                <a:latin typeface="Times"/>
                <a:ea typeface="Times"/>
                <a:cs typeface="Times"/>
                <a:sym typeface="Times"/>
              </a:defRPr>
            </a:lvl1pPr>
          </a:lstStyle>
          <a:p>
            <a:pPr lvl="0">
              <a:defRPr sz="1800" b="0"/>
            </a:pPr>
            <a:r>
              <a:rPr sz="2800" b="1"/>
              <a:t>Ruggeri et al MeDia 2008;8:137-142 </a:t>
            </a:r>
          </a:p>
        </p:txBody>
      </p:sp>
      <p:sp>
        <p:nvSpPr>
          <p:cNvPr id="51" name="Shape 51"/>
          <p:cNvSpPr/>
          <p:nvPr/>
        </p:nvSpPr>
        <p:spPr>
          <a:xfrm>
            <a:off x="9872184" y="7504455"/>
            <a:ext cx="285839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b="1">
                <a:latin typeface="Helvetica"/>
                <a:ea typeface="Helvetica"/>
                <a:cs typeface="Helvetica"/>
                <a:sym typeface="Helvetica"/>
              </a:defRPr>
            </a:lvl1pPr>
          </a:lstStyle>
          <a:p>
            <a:pPr lvl="0">
              <a:defRPr sz="1800" b="0"/>
            </a:pPr>
            <a:r>
              <a:rPr sz="3600" b="1"/>
              <a:t>Media: 9,7 %</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body" idx="1"/>
          </p:nvPr>
        </p:nvSpPr>
        <p:spPr>
          <a:xfrm>
            <a:off x="1003824" y="8919557"/>
            <a:ext cx="10464801" cy="811031"/>
          </a:xfrm>
          <a:prstGeom prst="rect">
            <a:avLst/>
          </a:prstGeom>
        </p:spPr>
        <p:txBody>
          <a:bodyPr/>
          <a:lstStyle>
            <a:lvl1pPr>
              <a:defRPr b="1">
                <a:latin typeface="Helvetica"/>
                <a:ea typeface="Helvetica"/>
                <a:cs typeface="Helvetica"/>
                <a:sym typeface="Helvetica"/>
              </a:defRPr>
            </a:lvl1pPr>
          </a:lstStyle>
          <a:p>
            <a:pPr lvl="0">
              <a:defRPr sz="1800" b="0"/>
            </a:pPr>
            <a:r>
              <a:rPr sz="3200" b="1"/>
              <a:t>Mekov et al. PeerJ 3:e1068; </a:t>
            </a:r>
          </a:p>
        </p:txBody>
      </p:sp>
      <p:pic>
        <p:nvPicPr>
          <p:cNvPr id="54" name="pasted-image.png"/>
          <p:cNvPicPr/>
          <p:nvPr/>
        </p:nvPicPr>
        <p:blipFill>
          <a:blip r:embed="rId2" cstate="print">
            <a:extLst/>
          </a:blip>
          <a:stretch>
            <a:fillRect/>
          </a:stretch>
        </p:blipFill>
        <p:spPr>
          <a:xfrm>
            <a:off x="440565" y="1335633"/>
            <a:ext cx="11591319" cy="7579732"/>
          </a:xfrm>
          <a:prstGeom prst="rect">
            <a:avLst/>
          </a:prstGeom>
          <a:ln w="12700">
            <a:miter lim="400000"/>
          </a:ln>
        </p:spPr>
      </p:pic>
      <p:sp>
        <p:nvSpPr>
          <p:cNvPr id="55" name="Shape 55"/>
          <p:cNvSpPr/>
          <p:nvPr/>
        </p:nvSpPr>
        <p:spPr>
          <a:xfrm>
            <a:off x="1270000" y="182227"/>
            <a:ext cx="10464800" cy="81103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defTabSz="502412">
              <a:defRPr sz="4300"/>
            </a:lvl1pPr>
          </a:lstStyle>
          <a:p>
            <a:pPr lvl="0">
              <a:defRPr sz="1800"/>
            </a:pPr>
            <a:r>
              <a:rPr sz="4300"/>
              <a:t>Prevalenza Sindrome Metabolica in BPCO</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body" idx="1"/>
          </p:nvPr>
        </p:nvSpPr>
        <p:spPr>
          <a:xfrm>
            <a:off x="1270000" y="378754"/>
            <a:ext cx="10464800" cy="1130301"/>
          </a:xfrm>
          <a:prstGeom prst="rect">
            <a:avLst/>
          </a:prstGeom>
        </p:spPr>
        <p:txBody>
          <a:bodyPr/>
          <a:lstStyle/>
          <a:p>
            <a:pPr lvl="0" defTabSz="448055">
              <a:spcBef>
                <a:spcPts val="1100"/>
              </a:spcBef>
              <a:defRPr sz="1800"/>
            </a:pPr>
            <a:r>
              <a:rPr sz="2842" b="1">
                <a:latin typeface="Times"/>
                <a:ea typeface="Times"/>
                <a:cs typeface="Times"/>
                <a:sym typeface="Times"/>
              </a:rPr>
              <a:t>COPD. Survival in DM e NON DM.</a:t>
            </a:r>
          </a:p>
          <a:p>
            <a:pPr lvl="0" defTabSz="448055">
              <a:spcBef>
                <a:spcPts val="1100"/>
              </a:spcBef>
              <a:defRPr sz="1800"/>
            </a:pPr>
            <a:r>
              <a:rPr sz="2842" b="1">
                <a:latin typeface="Times"/>
                <a:ea typeface="Times"/>
                <a:cs typeface="Times"/>
                <a:sym typeface="Times"/>
              </a:rPr>
              <a:t>Gunnar Gudmundsson. Respiratory Research 2006, 7:109</a:t>
            </a:r>
          </a:p>
        </p:txBody>
      </p:sp>
      <p:pic>
        <p:nvPicPr>
          <p:cNvPr id="58" name="pasted-image.png"/>
          <p:cNvPicPr/>
          <p:nvPr/>
        </p:nvPicPr>
        <p:blipFill>
          <a:blip r:embed="rId2" cstate="print">
            <a:extLst/>
          </a:blip>
          <a:stretch>
            <a:fillRect/>
          </a:stretch>
        </p:blipFill>
        <p:spPr>
          <a:xfrm>
            <a:off x="1093011" y="1824532"/>
            <a:ext cx="10303090" cy="717923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body" idx="1"/>
          </p:nvPr>
        </p:nvSpPr>
        <p:spPr>
          <a:xfrm>
            <a:off x="1092358" y="410511"/>
            <a:ext cx="10464801" cy="1130301"/>
          </a:xfrm>
          <a:prstGeom prst="rect">
            <a:avLst/>
          </a:prstGeom>
        </p:spPr>
        <p:txBody>
          <a:bodyPr/>
          <a:lstStyle>
            <a:lvl1pPr defTabSz="554990">
              <a:defRPr sz="4275" b="1">
                <a:latin typeface="Helvetica"/>
                <a:ea typeface="Helvetica"/>
                <a:cs typeface="Helvetica"/>
                <a:sym typeface="Helvetica"/>
              </a:defRPr>
            </a:lvl1pPr>
          </a:lstStyle>
          <a:p>
            <a:pPr lvl="0">
              <a:defRPr sz="1800" b="0"/>
            </a:pPr>
            <a:r>
              <a:rPr sz="4275" b="1"/>
              <a:t>Effetti Diabete su Apparato Respiratorio</a:t>
            </a:r>
          </a:p>
        </p:txBody>
      </p:sp>
      <p:pic>
        <p:nvPicPr>
          <p:cNvPr id="61" name="pasted-image.png"/>
          <p:cNvPicPr/>
          <p:nvPr/>
        </p:nvPicPr>
        <p:blipFill>
          <a:blip r:embed="rId2" cstate="print">
            <a:extLst/>
          </a:blip>
          <a:stretch>
            <a:fillRect/>
          </a:stretch>
        </p:blipFill>
        <p:spPr>
          <a:xfrm>
            <a:off x="315679" y="1931534"/>
            <a:ext cx="12373442" cy="4815938"/>
          </a:xfrm>
          <a:prstGeom prst="rect">
            <a:avLst/>
          </a:prstGeom>
          <a:ln w="12700">
            <a:miter lim="400000"/>
          </a:ln>
        </p:spPr>
      </p:pic>
      <p:sp>
        <p:nvSpPr>
          <p:cNvPr id="62" name="Shape 62"/>
          <p:cNvSpPr/>
          <p:nvPr/>
        </p:nvSpPr>
        <p:spPr>
          <a:xfrm>
            <a:off x="1092358" y="7138194"/>
            <a:ext cx="10464801" cy="1130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defTabSz="457200">
              <a:spcBef>
                <a:spcPts val="1200"/>
              </a:spcBef>
              <a:defRPr sz="2800" b="1">
                <a:latin typeface="Times"/>
                <a:ea typeface="Times"/>
                <a:cs typeface="Times"/>
                <a:sym typeface="Times"/>
              </a:defRPr>
            </a:lvl1pPr>
          </a:lstStyle>
          <a:p>
            <a:pPr lvl="0">
              <a:defRPr sz="1800" b="0"/>
            </a:pPr>
            <a:r>
              <a:rPr sz="2800" b="1"/>
              <a:t>Ruggeri et al MeDia 2008;8:137-142 </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body" idx="1"/>
          </p:nvPr>
        </p:nvSpPr>
        <p:spPr>
          <a:xfrm>
            <a:off x="1412113" y="9026142"/>
            <a:ext cx="10464801" cy="1130301"/>
          </a:xfrm>
          <a:prstGeom prst="rect">
            <a:avLst/>
          </a:prstGeom>
        </p:spPr>
        <p:txBody>
          <a:bodyPr/>
          <a:lstStyle/>
          <a:p>
            <a:pPr lvl="0">
              <a:defRPr sz="1800"/>
            </a:pPr>
            <a:r>
              <a:rPr sz="3200"/>
              <a:t>S.I.M.G. 2011 - Dr. Bettoncelli </a:t>
            </a:r>
            <a:endParaRPr sz="1200"/>
          </a:p>
        </p:txBody>
      </p:sp>
      <p:pic>
        <p:nvPicPr>
          <p:cNvPr id="65" name="pasted-image.png"/>
          <p:cNvPicPr/>
          <p:nvPr/>
        </p:nvPicPr>
        <p:blipFill>
          <a:blip r:embed="rId2" cstate="print">
            <a:extLst/>
          </a:blip>
          <a:stretch>
            <a:fillRect/>
          </a:stretch>
        </p:blipFill>
        <p:spPr>
          <a:xfrm>
            <a:off x="522263" y="145475"/>
            <a:ext cx="12244501" cy="873403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body" idx="1"/>
          </p:nvPr>
        </p:nvSpPr>
        <p:spPr>
          <a:xfrm>
            <a:off x="7790774" y="4138310"/>
            <a:ext cx="3837441" cy="1476980"/>
          </a:xfrm>
          <a:prstGeom prst="rect">
            <a:avLst/>
          </a:prstGeom>
        </p:spPr>
        <p:txBody>
          <a:bodyPr/>
          <a:lstStyle>
            <a:lvl1pPr algn="l" defTabSz="425195">
              <a:spcBef>
                <a:spcPts val="1100"/>
              </a:spcBef>
              <a:defRPr sz="2976" b="1">
                <a:latin typeface="Times"/>
                <a:ea typeface="Times"/>
                <a:cs typeface="Times"/>
                <a:sym typeface="Times"/>
              </a:defRPr>
            </a:lvl1pPr>
          </a:lstStyle>
          <a:p>
            <a:pPr lvl="0">
              <a:defRPr sz="1800" b="0"/>
            </a:pPr>
            <a:r>
              <a:rPr sz="2976" b="1"/>
              <a:t>Martin J Sevenoaks. Respiratory Research 2006, 7:70</a:t>
            </a:r>
          </a:p>
        </p:txBody>
      </p:sp>
      <p:pic>
        <p:nvPicPr>
          <p:cNvPr id="68" name="pasted-image.png"/>
          <p:cNvPicPr/>
          <p:nvPr/>
        </p:nvPicPr>
        <p:blipFill>
          <a:blip r:embed="rId2" cstate="print">
            <a:extLst/>
          </a:blip>
          <a:stretch>
            <a:fillRect/>
          </a:stretch>
        </p:blipFill>
        <p:spPr>
          <a:xfrm>
            <a:off x="218509" y="107950"/>
            <a:ext cx="6705601" cy="9537700"/>
          </a:xfrm>
          <a:prstGeom prst="rect">
            <a:avLst/>
          </a:prstGeom>
          <a:ln w="12700">
            <a:miter lim="400000"/>
          </a:ln>
        </p:spPr>
      </p:pic>
    </p:spTree>
  </p:cSld>
  <p:clrMapOvr>
    <a:masterClrMapping/>
  </p:clrMapOvr>
  <p:transition spd="med"/>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122</TotalTime>
  <Words>769</Words>
  <Application>Microsoft Office PowerPoint</Application>
  <PresentationFormat>Personalizzato</PresentationFormat>
  <Paragraphs>80</Paragraphs>
  <Slides>25</Slides>
  <Notes>3</Notes>
  <HiddenSlides>0</HiddenSlides>
  <MMClips>0</MMClips>
  <ScaleCrop>false</ScaleCrop>
  <HeadingPairs>
    <vt:vector size="4" baseType="variant">
      <vt:variant>
        <vt:lpstr>Tema</vt:lpstr>
      </vt:variant>
      <vt:variant>
        <vt:i4>1</vt:i4>
      </vt:variant>
      <vt:variant>
        <vt:lpstr>Titoli diapositive</vt:lpstr>
      </vt:variant>
      <vt:variant>
        <vt:i4>25</vt:i4>
      </vt:variant>
    </vt:vector>
  </HeadingPairs>
  <TitlesOfParts>
    <vt:vector size="26" baseType="lpstr">
      <vt:lpstr>White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Curiosità</vt:lpstr>
      <vt:lpstr>Diapositiva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user</cp:lastModifiedBy>
  <cp:revision>10</cp:revision>
  <dcterms:modified xsi:type="dcterms:W3CDTF">2015-09-18T10:25:26Z</dcterms:modified>
</cp:coreProperties>
</file>